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0" r:id="rId4"/>
    <p:sldId id="263" r:id="rId5"/>
    <p:sldId id="264" r:id="rId6"/>
    <p:sldId id="266" r:id="rId7"/>
    <p:sldId id="259" r:id="rId8"/>
    <p:sldId id="257" r:id="rId9"/>
    <p:sldId id="262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FE709-2DF7-4836-B0B7-D2E1A3F0EDCB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F59A4-F4D6-4D5D-A6DB-8A489EE07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E7748-0D6F-4793-AE98-0CF2A46CAF9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2E3D0-629D-47E3-9D33-99EE77E7A993}" type="datetimeFigureOut">
              <a:rPr lang="en-US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35DE0-4454-4329-AA82-1CC062EA1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198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B64C7-3CE6-44DF-A83F-66378B66940A}" type="datetimeFigureOut">
              <a:rPr lang="en-US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F017D-8FA3-4D7F-8713-5BFD51837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752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47E67-E3D4-44AF-AA4C-11158988BF77}" type="datetimeFigureOut">
              <a:rPr lang="en-US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E2048-D4A9-499E-81FA-B9CC1DD47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791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09442-5286-4A91-A92B-A69AC4F47E07}" type="datetimeFigureOut">
              <a:rPr lang="en-US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82EC3-549D-468D-BBC1-C731098A1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54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32626-D7BB-4134-A48F-3B82E6C06249}" type="datetimeFigureOut">
              <a:rPr lang="en-US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7ABC4-C38D-41BB-BE19-E4D9A6253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8897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A91F6-31FD-424D-9AFA-E58295B91CC2}" type="datetimeFigureOut">
              <a:rPr lang="en-US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1546A-9EB1-4FA3-9A3F-85E56C0F7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84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E4A6B-B459-4E32-94BE-EA87F48B60BD}" type="datetimeFigureOut">
              <a:rPr lang="en-US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2AF73-D8A4-421C-B5D9-6C95B2DA6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116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89355-FE00-410D-A672-AC10F61F2A4B}" type="datetimeFigureOut">
              <a:rPr lang="en-US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2BEBE-C2A7-4E6C-9146-B37F4972C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1314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7FED5-395C-455D-85EF-9AEEF5566137}" type="datetimeFigureOut">
              <a:rPr lang="en-US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AD37-2871-4225-B2F6-A03298514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026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38D40-195F-4F76-9D82-493F09396BD3}" type="datetimeFigureOut">
              <a:rPr lang="en-US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64DD4-424B-4C46-947C-4B68A36FE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843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C14F1-35DE-4002-B223-ED6997A84B36}" type="datetimeFigureOut">
              <a:rPr lang="en-US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FE3B8-A6EE-4610-AEDE-7C23D4BD7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561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B244F6-FD68-4FA5-874C-604C0A1D7B76}" type="datetimeFigureOut">
              <a:rPr lang="en-US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81D74E-9B07-4BC8-9716-5AC68A129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w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Visualization of Analytical Processes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153400" cy="1752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i="1" dirty="0" smtClean="0"/>
              <a:t>Ole J. </a:t>
            </a:r>
            <a:r>
              <a:rPr lang="en-US" sz="2400" i="1" dirty="0" err="1" smtClean="0"/>
              <a:t>Mengshoel</a:t>
            </a:r>
            <a:r>
              <a:rPr lang="en-US" sz="2400" i="1" dirty="0" smtClean="0"/>
              <a:t>, Ted </a:t>
            </a:r>
            <a:r>
              <a:rPr lang="en-US" sz="2400" i="1" dirty="0" err="1" smtClean="0"/>
              <a:t>Selker</a:t>
            </a:r>
            <a:r>
              <a:rPr lang="en-US" sz="2400" i="1" dirty="0" smtClean="0"/>
              <a:t>, and </a:t>
            </a:r>
            <a:r>
              <a:rPr lang="en-US" sz="2400" i="1" dirty="0" err="1" smtClean="0"/>
              <a:t>Marija</a:t>
            </a:r>
            <a:r>
              <a:rPr lang="en-US" sz="2400" i="1" dirty="0" smtClean="0"/>
              <a:t> D. </a:t>
            </a:r>
            <a:r>
              <a:rPr lang="en-US" sz="2400" i="1" dirty="0" err="1" smtClean="0"/>
              <a:t>Ilic</a:t>
            </a:r>
            <a:endParaRPr lang="en-US" sz="2400" i="1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400" i="1" dirty="0" smtClean="0"/>
              <a:t>Carnegie Mellon University</a:t>
            </a:r>
          </a:p>
          <a:p>
            <a:pPr fontAlgn="auto">
              <a:spcAft>
                <a:spcPts val="0"/>
              </a:spcAft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FODAVA Annual Review, Georgia Tech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Friday December 10,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1000" y="-381000"/>
            <a:ext cx="8229600" cy="1447800"/>
          </a:xfrm>
        </p:spPr>
        <p:txBody>
          <a:bodyPr/>
          <a:lstStyle/>
          <a:p>
            <a:r>
              <a:rPr lang="en-US" dirty="0" smtClean="0"/>
              <a:t>Project Overview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15400" cy="4724400"/>
          </a:xfrm>
        </p:spPr>
        <p:txBody>
          <a:bodyPr/>
          <a:lstStyle/>
          <a:p>
            <a:r>
              <a:rPr lang="en-US" sz="2000" dirty="0" smtClean="0"/>
              <a:t>Funded		- Fall 2009, PhD students started </a:t>
            </a:r>
            <a:r>
              <a:rPr lang="en-US" sz="2000" dirty="0" smtClean="0"/>
              <a:t>Spring </a:t>
            </a:r>
            <a:r>
              <a:rPr lang="en-US" sz="2000" dirty="0" smtClean="0"/>
              <a:t>2010 </a:t>
            </a:r>
          </a:p>
          <a:p>
            <a:r>
              <a:rPr lang="en-US" sz="2000" dirty="0" smtClean="0"/>
              <a:t>FODAVA acknowledged	- 5 published papers and articles, </a:t>
            </a:r>
            <a:r>
              <a:rPr lang="en-US" sz="2000" dirty="0" smtClean="0"/>
              <a:t>1 </a:t>
            </a:r>
            <a:r>
              <a:rPr lang="en-US" sz="2000" dirty="0" smtClean="0"/>
              <a:t>in </a:t>
            </a:r>
            <a:r>
              <a:rPr lang="en-US" sz="2000" dirty="0" smtClean="0"/>
              <a:t>press, 1 in </a:t>
            </a:r>
            <a:r>
              <a:rPr lang="en-US" sz="2000" dirty="0" smtClean="0"/>
              <a:t>review</a:t>
            </a:r>
          </a:p>
          <a:p>
            <a:r>
              <a:rPr lang="en-US" sz="2000" dirty="0" err="1" smtClean="0"/>
              <a:t>VisWeek</a:t>
            </a:r>
            <a:r>
              <a:rPr lang="en-US" sz="2000" dirty="0" smtClean="0"/>
              <a:t> 2010 BOF	- “Scalable Interactive Visualization for Visual Analytics” </a:t>
            </a:r>
          </a:p>
          <a:p>
            <a:r>
              <a:rPr lang="en-US" sz="2000" dirty="0" smtClean="0"/>
              <a:t>Areas of research: </a:t>
            </a:r>
          </a:p>
          <a:p>
            <a:pPr lvl="1"/>
            <a:r>
              <a:rPr lang="en-US" sz="2000" dirty="0" smtClean="0"/>
              <a:t>Uncertainty reasoning:</a:t>
            </a:r>
          </a:p>
          <a:p>
            <a:pPr lvl="2"/>
            <a:r>
              <a:rPr lang="en-US" sz="1600" dirty="0" smtClean="0"/>
              <a:t>Bayesian networks  and arithmetic circuits</a:t>
            </a:r>
          </a:p>
          <a:p>
            <a:pPr lvl="2"/>
            <a:r>
              <a:rPr lang="en-US" sz="1600" dirty="0" smtClean="0"/>
              <a:t>Deterministic and stochastic  local  search algorithms </a:t>
            </a:r>
            <a:endParaRPr lang="en-US" sz="1600" dirty="0" smtClean="0"/>
          </a:p>
          <a:p>
            <a:pPr lvl="1"/>
            <a:r>
              <a:rPr lang="en-US" sz="2000" dirty="0" smtClean="0"/>
              <a:t>Network </a:t>
            </a:r>
            <a:r>
              <a:rPr lang="en-US" sz="2000" dirty="0" smtClean="0"/>
              <a:t>visualization:</a:t>
            </a:r>
          </a:p>
          <a:p>
            <a:pPr lvl="2"/>
            <a:r>
              <a:rPr lang="en-US" sz="1600" dirty="0" smtClean="0"/>
              <a:t>Multi-view  &amp; multi-level  techniques for </a:t>
            </a:r>
            <a:r>
              <a:rPr lang="en-US" sz="1600" dirty="0" err="1" smtClean="0"/>
              <a:t>Cytoscape</a:t>
            </a:r>
            <a:r>
              <a:rPr lang="en-US" sz="1600" dirty="0" smtClean="0"/>
              <a:t> </a:t>
            </a:r>
          </a:p>
          <a:p>
            <a:pPr lvl="2"/>
            <a:r>
              <a:rPr lang="en-US" sz="1600" dirty="0" smtClean="0"/>
              <a:t>Multi- zoom for </a:t>
            </a:r>
            <a:r>
              <a:rPr lang="en-US" sz="1600" dirty="0" err="1" smtClean="0"/>
              <a:t>Prefuse</a:t>
            </a:r>
            <a:r>
              <a:rPr lang="en-US" sz="1600" dirty="0" smtClean="0"/>
              <a:t>, using </a:t>
            </a:r>
            <a:r>
              <a:rPr lang="en-US" sz="1600" dirty="0" err="1" smtClean="0"/>
              <a:t>Voronoi</a:t>
            </a:r>
            <a:r>
              <a:rPr lang="en-US" sz="1600" dirty="0" smtClean="0"/>
              <a:t>  and rectangular zoom regions</a:t>
            </a:r>
          </a:p>
          <a:p>
            <a:pPr lvl="1"/>
            <a:r>
              <a:rPr lang="en-US" sz="2000" dirty="0" smtClean="0"/>
              <a:t>Data </a:t>
            </a:r>
            <a:r>
              <a:rPr lang="en-US" sz="2000" dirty="0" smtClean="0"/>
              <a:t>sets: </a:t>
            </a:r>
          </a:p>
          <a:p>
            <a:pPr lvl="2"/>
            <a:r>
              <a:rPr lang="en-US" sz="1600" dirty="0" smtClean="0"/>
              <a:t>Enron email data:  500,000 emails  between Enron employees, early 2000s</a:t>
            </a:r>
          </a:p>
          <a:p>
            <a:pPr lvl="2"/>
            <a:r>
              <a:rPr lang="en-US" sz="1600" dirty="0" smtClean="0"/>
              <a:t>NASA Advanced Diagnostic And Prognostics Test bed  (ADAPT):  electrical  power micro-grid  </a:t>
            </a:r>
          </a:p>
          <a:p>
            <a:pPr lvl="2"/>
            <a:r>
              <a:rPr lang="en-US" sz="1600" dirty="0" smtClean="0"/>
              <a:t>…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smtClean="0"/>
              <a:t>Understanding Scalability of Bayesian Network Computation 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19088" y="1027113"/>
            <a:ext cx="4100512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altLang="zh-CN" sz="1600" dirty="0">
                <a:solidFill>
                  <a:srgbClr val="00254C"/>
                </a:solidFill>
                <a:latin typeface="HelveticaNeueLT Std Med Cn"/>
              </a:rPr>
              <a:t>OBJECTIVE</a:t>
            </a:r>
            <a:endParaRPr lang="en-US" altLang="zh-CN" sz="1400" dirty="0">
              <a:solidFill>
                <a:srgbClr val="00254C"/>
              </a:solidFill>
              <a:latin typeface="HelveticaNeueLT Std Lt Cn"/>
            </a:endParaRPr>
          </a:p>
          <a:p>
            <a:pPr algn="just"/>
            <a:r>
              <a:rPr lang="en-US" altLang="zh-CN" sz="1200" dirty="0">
                <a:solidFill>
                  <a:srgbClr val="00254C"/>
                </a:solidFill>
                <a:latin typeface="HelveticaNeueLT Std Lt Cn"/>
              </a:rPr>
              <a:t>Improve the understanding of computational scaling of clique tree clustering for families of Bayesian network (BN)  problem instances. Clique tree clustering is a major approach to BN inference, and computation time is polynomial in clique tree size.</a:t>
            </a:r>
          </a:p>
          <a:p>
            <a:pPr algn="just"/>
            <a:endParaRPr lang="en-US" altLang="zh-CN" sz="1200" dirty="0">
              <a:solidFill>
                <a:srgbClr val="00254C"/>
              </a:solidFill>
              <a:latin typeface="HelveticaNeueLT Std Lt Cn"/>
            </a:endParaRPr>
          </a:p>
          <a:p>
            <a:pPr algn="just">
              <a:spcBef>
                <a:spcPts val="700"/>
              </a:spcBef>
            </a:pPr>
            <a:r>
              <a:rPr lang="en-US" altLang="zh-CN" sz="1600" dirty="0">
                <a:solidFill>
                  <a:srgbClr val="00254C"/>
                </a:solidFill>
                <a:latin typeface="HelveticaNeueLT Std Med Cn"/>
              </a:rPr>
              <a:t>DESCRIPTION</a:t>
            </a:r>
            <a:endParaRPr lang="en-US" altLang="zh-CN" sz="1400" dirty="0">
              <a:solidFill>
                <a:srgbClr val="00254C"/>
              </a:solidFill>
              <a:latin typeface="HelveticaNeueLT Std Lt Cn"/>
            </a:endParaRPr>
          </a:p>
          <a:p>
            <a:pPr algn="just">
              <a:spcBef>
                <a:spcPts val="700"/>
              </a:spcBef>
            </a:pPr>
            <a:r>
              <a:rPr lang="en-US" altLang="zh-CN" sz="1200" dirty="0">
                <a:solidFill>
                  <a:srgbClr val="00254C"/>
                </a:solidFill>
                <a:latin typeface="HelveticaNeueLT Std Lt Cn"/>
              </a:rPr>
              <a:t>Macroscopic, closed-form  characterization of clique tree growth as a function of parameters describing Bayesian network connectedness.  </a:t>
            </a:r>
          </a:p>
          <a:p>
            <a:pPr algn="just"/>
            <a:endParaRPr lang="en-US" altLang="zh-CN" sz="1200" dirty="0">
              <a:solidFill>
                <a:srgbClr val="00254C"/>
              </a:solidFill>
              <a:latin typeface="HelveticaNeueLT Std Lt Cn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9088" y="3886200"/>
            <a:ext cx="410051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US" altLang="zh-CN" sz="1600">
                <a:solidFill>
                  <a:srgbClr val="00254C"/>
                </a:solidFill>
                <a:latin typeface="HelveticaNeueLT Std Med Cn"/>
              </a:rPr>
              <a:t>FEATURES</a:t>
            </a:r>
            <a:endParaRPr lang="en-US" altLang="zh-CN" sz="1400">
              <a:solidFill>
                <a:srgbClr val="00254C"/>
              </a:solidFill>
              <a:latin typeface="HelveticaNeueLT Std Lt Cn"/>
            </a:endParaRPr>
          </a:p>
          <a:p>
            <a:pPr algn="just">
              <a:spcBef>
                <a:spcPts val="700"/>
              </a:spcBef>
            </a:pPr>
            <a:r>
              <a:rPr lang="en-US" altLang="zh-CN" sz="1200">
                <a:solidFill>
                  <a:srgbClr val="00254C"/>
                </a:solidFill>
                <a:latin typeface="HelveticaNeueLT Std Lt Cn"/>
              </a:rPr>
              <a:t>Restricted growth curves, in particular Gompertz growth curves, give better fit to experimental data - for certain bipartite BNs - compared to the exponential growth curves used earlier</a:t>
            </a:r>
          </a:p>
          <a:p>
            <a:pPr algn="just">
              <a:spcBef>
                <a:spcPts val="700"/>
              </a:spcBef>
              <a:buFont typeface="Arial" pitchFamily="34" charset="0"/>
              <a:buChar char="•"/>
            </a:pPr>
            <a:endParaRPr lang="en-US" altLang="zh-CN" sz="1200">
              <a:solidFill>
                <a:srgbClr val="00254C"/>
              </a:solidFill>
              <a:latin typeface="HelveticaNeueLT Std Lt Cn"/>
            </a:endParaRPr>
          </a:p>
          <a:p>
            <a:pPr algn="just"/>
            <a:r>
              <a:rPr lang="en-US" altLang="zh-CN" sz="1200">
                <a:solidFill>
                  <a:srgbClr val="00254C"/>
                </a:solidFill>
                <a:latin typeface="HelveticaNeueLT Std Lt Cn"/>
              </a:rPr>
              <a:t>Benefits of the approach 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zh-CN" sz="1200">
                <a:solidFill>
                  <a:srgbClr val="00254C"/>
                </a:solidFill>
                <a:latin typeface="HelveticaNeueLT Std Lt Cn"/>
              </a:rPr>
              <a:t> improves understanding of clique tree clustering 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zh-CN" sz="1200">
                <a:solidFill>
                  <a:srgbClr val="00254C"/>
                </a:solidFill>
                <a:latin typeface="HelveticaNeueLT Std Lt Cn"/>
              </a:rPr>
              <a:t> eases comparison of different clique tree clustering algorithms and/or their parameter settings.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zh-CN" sz="1200">
                <a:solidFill>
                  <a:srgbClr val="00254C"/>
                </a:solidFill>
                <a:latin typeface="HelveticaNeueLT Std Lt Cn"/>
              </a:rPr>
              <a:t> supports design of resource-bounded and interactive inference and machine learning algorithms </a:t>
            </a:r>
          </a:p>
          <a:p>
            <a:pPr algn="just">
              <a:buFont typeface="Arial" pitchFamily="34" charset="0"/>
              <a:buChar char="•"/>
            </a:pPr>
            <a:endParaRPr lang="en-US" altLang="zh-CN" sz="1200">
              <a:solidFill>
                <a:srgbClr val="00254C"/>
              </a:solidFill>
              <a:latin typeface="HelveticaNeueLT Std Lt Cn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800600" y="4406900"/>
            <a:ext cx="4191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US" altLang="zh-CN" sz="1600">
                <a:solidFill>
                  <a:srgbClr val="00254C"/>
                </a:solidFill>
                <a:latin typeface="HelveticaNeueLT Std Med Cn"/>
              </a:rPr>
              <a:t>RESULTS</a:t>
            </a:r>
            <a:endParaRPr lang="en-US" altLang="zh-CN" sz="1400">
              <a:solidFill>
                <a:srgbClr val="00254C"/>
              </a:solidFill>
              <a:latin typeface="HelveticaNeueLT Std Lt Cn"/>
            </a:endParaRPr>
          </a:p>
          <a:p>
            <a:pPr algn="just">
              <a:spcBef>
                <a:spcPts val="700"/>
              </a:spcBef>
            </a:pPr>
            <a:r>
              <a:rPr lang="en-US" altLang="zh-CN" sz="1200">
                <a:solidFill>
                  <a:srgbClr val="00254C"/>
                </a:solidFill>
                <a:latin typeface="HelveticaNeueLT Std Lt Cn"/>
              </a:rPr>
              <a:t>Using a combination of analysis and experimentation, we obtained - for certain bipartite Bayesian network - restricted growth curves of Gompertz  form:</a:t>
            </a:r>
          </a:p>
          <a:p>
            <a:pPr algn="just"/>
            <a:endParaRPr lang="en-US" altLang="zh-CN" sz="1200">
              <a:solidFill>
                <a:srgbClr val="00254C"/>
              </a:solidFill>
              <a:latin typeface="HelveticaNeueLT Std Lt Cn"/>
            </a:endParaRPr>
          </a:p>
        </p:txBody>
      </p:sp>
      <p:graphicFrame>
        <p:nvGraphicFramePr>
          <p:cNvPr id="6150" name="Object 40"/>
          <p:cNvGraphicFramePr>
            <a:graphicFrameLocks noChangeAspect="1"/>
          </p:cNvGraphicFramePr>
          <p:nvPr/>
        </p:nvGraphicFramePr>
        <p:xfrm>
          <a:off x="5486400" y="5367338"/>
          <a:ext cx="2895600" cy="500062"/>
        </p:xfrm>
        <a:graphic>
          <a:graphicData uri="http://schemas.openxmlformats.org/presentationml/2006/ole">
            <p:oleObj spid="_x0000_s6152" name="Equation" r:id="rId3" imgW="1473200" imgH="254000" progId="Equation.3">
              <p:embed/>
            </p:oleObj>
          </a:graphicData>
        </a:graphic>
      </p:graphicFrame>
      <p:pic>
        <p:nvPicPr>
          <p:cNvPr id="6151" name="Picture 1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30363"/>
            <a:ext cx="373380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819400" y="1038225"/>
            <a:ext cx="6705601" cy="8867775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Graphics: </a:t>
            </a:r>
            <a:r>
              <a:rPr lang="en-US" sz="2400" dirty="0" smtClean="0"/>
              <a:t>Surface characteristics of  VLs: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Input</a:t>
            </a:r>
            <a:r>
              <a:rPr lang="en-US" sz="2400" dirty="0" smtClean="0"/>
              <a:t>, representation, </a:t>
            </a:r>
            <a:r>
              <a:rPr lang="en-US" sz="2400" dirty="0" smtClean="0"/>
              <a:t>presentation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400" dirty="0" smtClean="0"/>
              <a:t>Presentation languages:</a:t>
            </a:r>
          </a:p>
          <a:p>
            <a:pPr lvl="1"/>
            <a:r>
              <a:rPr lang="en-US" sz="2400" dirty="0" smtClean="0"/>
              <a:t>Positional Relative:</a:t>
            </a:r>
          </a:p>
          <a:p>
            <a:pPr lvl="2"/>
            <a:r>
              <a:rPr lang="en-US" sz="1800" dirty="0" smtClean="0"/>
              <a:t>Sequential, metrical ,orientation</a:t>
            </a:r>
          </a:p>
          <a:p>
            <a:pPr lvl="1"/>
            <a:r>
              <a:rPr lang="en-US" sz="2400" dirty="0" smtClean="0"/>
              <a:t> Positional Interacting</a:t>
            </a:r>
          </a:p>
          <a:p>
            <a:pPr lvl="2"/>
            <a:r>
              <a:rPr lang="en-US" sz="1800" dirty="0" smtClean="0"/>
              <a:t>Embedded, intersecting, shape, size</a:t>
            </a:r>
          </a:p>
          <a:p>
            <a:pPr lvl="1"/>
            <a:r>
              <a:rPr lang="en-US" sz="2400" dirty="0" smtClean="0"/>
              <a:t>Positional Denoted</a:t>
            </a:r>
          </a:p>
          <a:p>
            <a:pPr lvl="2"/>
            <a:r>
              <a:rPr lang="en-US" sz="1800" dirty="0" smtClean="0"/>
              <a:t>Connected, Labeled</a:t>
            </a:r>
          </a:p>
          <a:p>
            <a:pPr lvl="1"/>
            <a:r>
              <a:rPr lang="en-US" sz="2400" dirty="0" smtClean="0"/>
              <a:t>Size</a:t>
            </a:r>
          </a:p>
          <a:p>
            <a:pPr lvl="1"/>
            <a:r>
              <a:rPr lang="en-US" sz="2400" dirty="0" smtClean="0"/>
              <a:t>Time </a:t>
            </a:r>
          </a:p>
          <a:p>
            <a:pPr lvl="1"/>
            <a:r>
              <a:rPr lang="en-US" sz="2400" dirty="0" smtClean="0"/>
              <a:t>Rule</a:t>
            </a:r>
          </a:p>
          <a:p>
            <a:pPr>
              <a:buNone/>
            </a:pPr>
            <a:r>
              <a:rPr lang="en-US" sz="2800" dirty="0" smtClean="0"/>
              <a:t>	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76201" y="2299404"/>
            <a:ext cx="2599482" cy="125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76200" y="3732675"/>
            <a:ext cx="2736198" cy="145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print">
            <a:lum bright="40000"/>
          </a:blip>
          <a:srcRect/>
          <a:stretch>
            <a:fillRect/>
          </a:stretch>
        </p:blipFill>
        <p:spPr bwMode="auto">
          <a:xfrm>
            <a:off x="6324600" y="5310331"/>
            <a:ext cx="2713744" cy="141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 rot="162257">
            <a:off x="123173" y="239068"/>
            <a:ext cx="2599482" cy="187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6" cstate="print">
            <a:lum bright="40000"/>
          </a:blip>
          <a:srcRect/>
          <a:stretch>
            <a:fillRect/>
          </a:stretch>
        </p:blipFill>
        <p:spPr bwMode="auto">
          <a:xfrm>
            <a:off x="148338" y="5271204"/>
            <a:ext cx="2743200" cy="143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7" cstate="print">
            <a:lum bright="40000"/>
          </a:blip>
          <a:srcRect/>
          <a:stretch>
            <a:fillRect/>
          </a:stretch>
        </p:blipFill>
        <p:spPr bwMode="auto">
          <a:xfrm>
            <a:off x="6858000" y="1828800"/>
            <a:ext cx="2102136" cy="141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6858000" cy="1006475"/>
          </a:xfrm>
        </p:spPr>
        <p:txBody>
          <a:bodyPr/>
          <a:lstStyle/>
          <a:p>
            <a:r>
              <a:rPr lang="en-US" sz="4000" dirty="0" smtClean="0"/>
              <a:t>Elements of Visual </a:t>
            </a:r>
            <a:r>
              <a:rPr lang="en-US" sz="4000" dirty="0" smtClean="0"/>
              <a:t>Language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170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7772400" cy="1600200"/>
          </a:xfrm>
        </p:spPr>
        <p:txBody>
          <a:bodyPr/>
          <a:lstStyle/>
          <a:p>
            <a:pPr algn="l"/>
            <a:r>
              <a:rPr lang="en-US" sz="4000" i="1" dirty="0" smtClean="0"/>
              <a:t>Visual language can help</a:t>
            </a:r>
            <a:br>
              <a:rPr lang="en-US" sz="4000" i="1" dirty="0" smtClean="0"/>
            </a:br>
            <a:r>
              <a:rPr lang="en-US" sz="4000" i="1" dirty="0" smtClean="0"/>
              <a:t>Human</a:t>
            </a:r>
            <a:r>
              <a:rPr lang="en-US" sz="4000" dirty="0" smtClean="0"/>
              <a:t> </a:t>
            </a:r>
            <a:r>
              <a:rPr lang="en-US" sz="4000" dirty="0" smtClean="0"/>
              <a:t>Performance</a:t>
            </a:r>
            <a:endParaRPr lang="en-US" sz="28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7620000" cy="4114800"/>
          </a:xfrm>
        </p:spPr>
        <p:txBody>
          <a:bodyPr/>
          <a:lstStyle/>
          <a:p>
            <a:r>
              <a:rPr lang="en-US" sz="1800" dirty="0">
                <a:cs typeface="Arial" pitchFamily="34" charset="0"/>
              </a:rPr>
              <a:t>Improving Memory allocation </a:t>
            </a:r>
            <a:r>
              <a:rPr lang="en-US" sz="1800" i="1" dirty="0">
                <a:cs typeface="Arial" pitchFamily="34" charset="0"/>
              </a:rPr>
              <a:t>Performance: </a:t>
            </a:r>
          </a:p>
          <a:p>
            <a:pPr lvl="1"/>
            <a:r>
              <a:rPr lang="en-US" sz="1800" dirty="0">
                <a:cs typeface="Arial" pitchFamily="34" charset="0"/>
              </a:rPr>
              <a:t>Performance tuning by fitting data to memory </a:t>
            </a:r>
            <a:r>
              <a:rPr lang="en-US" sz="1800" dirty="0" smtClean="0">
                <a:cs typeface="Arial" pitchFamily="34" charset="0"/>
              </a:rPr>
              <a:t>module </a:t>
            </a:r>
            <a:r>
              <a:rPr lang="en-US" sz="1600" dirty="0" smtClean="0">
                <a:cs typeface="Arial" pitchFamily="34" charset="0"/>
              </a:rPr>
              <a:t>1954 Rutledge  </a:t>
            </a:r>
            <a:endParaRPr lang="en-US" sz="1600" dirty="0">
              <a:cs typeface="Arial" pitchFamily="34" charset="0"/>
            </a:endParaRPr>
          </a:p>
          <a:p>
            <a:pPr lvl="1"/>
            <a:r>
              <a:rPr lang="en-US" sz="1600" b="1" dirty="0">
                <a:cs typeface="Arial" pitchFamily="34" charset="0"/>
              </a:rPr>
              <a:t>The Uniform Memory Hierarchy Model of Computation</a:t>
            </a:r>
            <a:r>
              <a:rPr lang="en-US" sz="1200" dirty="0">
                <a:cs typeface="Arial" pitchFamily="34" charset="0"/>
              </a:rPr>
              <a:t>. Bowen </a:t>
            </a:r>
            <a:r>
              <a:rPr lang="en-US" sz="1200" dirty="0" err="1">
                <a:cs typeface="Arial" pitchFamily="34" charset="0"/>
              </a:rPr>
              <a:t>Alpern</a:t>
            </a:r>
            <a:r>
              <a:rPr lang="en-US" sz="1200" dirty="0">
                <a:cs typeface="Arial" pitchFamily="34" charset="0"/>
              </a:rPr>
              <a:t>, Larry Carter, Ephraim </a:t>
            </a:r>
            <a:r>
              <a:rPr lang="en-US" sz="1200" dirty="0" err="1">
                <a:cs typeface="Arial" pitchFamily="34" charset="0"/>
              </a:rPr>
              <a:t>Feig</a:t>
            </a:r>
            <a:r>
              <a:rPr lang="en-US" sz="1200" dirty="0">
                <a:cs typeface="Arial" pitchFamily="34" charset="0"/>
              </a:rPr>
              <a:t>, Ted Selker. </a:t>
            </a:r>
            <a:r>
              <a:rPr lang="en-US" sz="1200" dirty="0" err="1">
                <a:cs typeface="Arial" pitchFamily="34" charset="0"/>
              </a:rPr>
              <a:t>Algorithmica</a:t>
            </a:r>
            <a:r>
              <a:rPr lang="en-US" sz="1200" dirty="0">
                <a:cs typeface="Arial" pitchFamily="34" charset="0"/>
              </a:rPr>
              <a:t>, Vol.12:  72-109, 1994.</a:t>
            </a:r>
            <a:r>
              <a:rPr lang="en-US" sz="1200" dirty="0"/>
              <a:t> , </a:t>
            </a:r>
            <a:r>
              <a:rPr lang="en-US" sz="1200" dirty="0">
                <a:cs typeface="Arial" pitchFamily="34" charset="0"/>
              </a:rPr>
              <a:t>Visualization-90, July 1990. </a:t>
            </a:r>
          </a:p>
          <a:p>
            <a:pPr lvl="2"/>
            <a:r>
              <a:rPr lang="en-US" sz="1600" dirty="0">
                <a:cs typeface="Arial" pitchFamily="34" charset="0"/>
              </a:rPr>
              <a:t>Everything on one page showed</a:t>
            </a:r>
          </a:p>
          <a:p>
            <a:pPr lvl="3"/>
            <a:r>
              <a:rPr lang="en-US" sz="1600" dirty="0">
                <a:cs typeface="Arial" pitchFamily="34" charset="0"/>
              </a:rPr>
              <a:t>TLB wrong shape</a:t>
            </a:r>
          </a:p>
          <a:p>
            <a:pPr lvl="3"/>
            <a:r>
              <a:rPr lang="en-US" sz="1600" dirty="0" smtClean="0">
                <a:cs typeface="Arial" pitchFamily="34" charset="0"/>
              </a:rPr>
              <a:t>…</a:t>
            </a:r>
            <a:r>
              <a:rPr lang="en-US" sz="1600" dirty="0">
                <a:cs typeface="Arial" pitchFamily="34" charset="0"/>
              </a:rPr>
              <a:t>30 times improvement </a:t>
            </a:r>
            <a:r>
              <a:rPr lang="en-US" sz="1600" dirty="0" smtClean="0">
                <a:cs typeface="Arial" pitchFamily="34" charset="0"/>
              </a:rPr>
              <a:t>for all vector </a:t>
            </a:r>
            <a:r>
              <a:rPr lang="en-US" sz="1600" dirty="0" smtClean="0">
                <a:cs typeface="Arial" pitchFamily="34" charset="0"/>
              </a:rPr>
              <a:t>operations (FFT, </a:t>
            </a:r>
            <a:r>
              <a:rPr lang="en-US" sz="1600" dirty="0" err="1" smtClean="0">
                <a:cs typeface="Arial" pitchFamily="34" charset="0"/>
              </a:rPr>
              <a:t>Mulitply</a:t>
            </a:r>
            <a:r>
              <a:rPr lang="en-US" sz="1600" dirty="0" smtClean="0">
                <a:cs typeface="Arial" pitchFamily="34" charset="0"/>
              </a:rPr>
              <a:t>…)</a:t>
            </a:r>
            <a:endParaRPr lang="en-US" sz="1600" dirty="0" smtClean="0">
              <a:cs typeface="Arial" pitchFamily="34" charset="0"/>
            </a:endParaRPr>
          </a:p>
          <a:p>
            <a:pPr lvl="3">
              <a:buNone/>
            </a:pPr>
            <a:endParaRPr lang="en-US" sz="1600" dirty="0">
              <a:cs typeface="Arial" pitchFamily="34" charset="0"/>
            </a:endParaRPr>
          </a:p>
          <a:p>
            <a:pPr>
              <a:buNone/>
            </a:pPr>
            <a:endParaRPr lang="en-US" sz="1400" dirty="0">
              <a:cs typeface="Arial" pitchFamily="34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867400" y="1905000"/>
            <a:ext cx="1554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Log T, Log S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410200" y="228600"/>
            <a:ext cx="1582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Log S, Log N</a:t>
            </a:r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>
            <a:off x="8077200" y="381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41" name="Line 37"/>
          <p:cNvSpPr>
            <a:spLocks noChangeShapeType="1"/>
          </p:cNvSpPr>
          <p:nvPr/>
        </p:nvSpPr>
        <p:spPr bwMode="auto">
          <a:xfrm>
            <a:off x="7010400" y="457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7543800" y="2133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839200" y="58846"/>
            <a:ext cx="22965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</a:t>
            </a:r>
          </a:p>
          <a:p>
            <a:r>
              <a:rPr lang="en-US" sz="1400" dirty="0" err="1" smtClean="0"/>
              <a:t>isk</a:t>
            </a:r>
            <a:r>
              <a:rPr lang="en-US" sz="1400" dirty="0" smtClean="0"/>
              <a:t>   </a:t>
            </a:r>
          </a:p>
          <a:p>
            <a:endParaRPr lang="en-US" sz="1400" dirty="0"/>
          </a:p>
          <a:p>
            <a:r>
              <a:rPr lang="en-US" sz="1400" dirty="0" smtClean="0"/>
              <a:t> </a:t>
            </a:r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Memory</a:t>
            </a:r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T</a:t>
            </a:r>
          </a:p>
          <a:p>
            <a:r>
              <a:rPr lang="en-US" sz="1400" dirty="0" smtClean="0"/>
              <a:t>L</a:t>
            </a:r>
          </a:p>
          <a:p>
            <a:r>
              <a:rPr lang="en-US" sz="1400" dirty="0" smtClean="0"/>
              <a:t>B</a:t>
            </a:r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 smtClean="0"/>
              <a:t>R</a:t>
            </a:r>
          </a:p>
          <a:p>
            <a:r>
              <a:rPr lang="en-US" sz="1400" dirty="0" err="1" smtClean="0"/>
              <a:t>eg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8686800" y="6629400"/>
            <a:ext cx="4603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ALU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5" name="Picture 9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47800"/>
            <a:ext cx="2743200" cy="1479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24600" y="533400"/>
            <a:ext cx="2667000" cy="1828800"/>
            <a:chOff x="624" y="1056"/>
            <a:chExt cx="2400" cy="3089"/>
          </a:xfrm>
        </p:grpSpPr>
        <p:sp>
          <p:nvSpPr>
            <p:cNvPr id="47116" name="Rectangle 3"/>
            <p:cNvSpPr>
              <a:spLocks noChangeArrowheads="1"/>
            </p:cNvSpPr>
            <p:nvPr/>
          </p:nvSpPr>
          <p:spPr bwMode="auto">
            <a:xfrm>
              <a:off x="624" y="1056"/>
              <a:ext cx="2400" cy="30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7" name="Rectangle 4"/>
            <p:cNvSpPr>
              <a:spLocks noChangeArrowheads="1"/>
            </p:cNvSpPr>
            <p:nvPr/>
          </p:nvSpPr>
          <p:spPr bwMode="auto">
            <a:xfrm>
              <a:off x="1056" y="1200"/>
              <a:ext cx="1776" cy="25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8" name="Line 5"/>
            <p:cNvSpPr>
              <a:spLocks noChangeShapeType="1"/>
            </p:cNvSpPr>
            <p:nvPr/>
          </p:nvSpPr>
          <p:spPr bwMode="auto">
            <a:xfrm>
              <a:off x="1056" y="3820"/>
              <a:ext cx="1824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9" name="Line 6"/>
            <p:cNvSpPr>
              <a:spLocks noChangeShapeType="1"/>
            </p:cNvSpPr>
            <p:nvPr/>
          </p:nvSpPr>
          <p:spPr bwMode="auto">
            <a:xfrm>
              <a:off x="1077" y="1243"/>
              <a:ext cx="1755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0" name="Line 7"/>
            <p:cNvSpPr>
              <a:spLocks noChangeShapeType="1"/>
            </p:cNvSpPr>
            <p:nvPr/>
          </p:nvSpPr>
          <p:spPr bwMode="auto">
            <a:xfrm flipV="1">
              <a:off x="1324" y="3820"/>
              <a:ext cx="1" cy="5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Line 8"/>
            <p:cNvSpPr>
              <a:spLocks noChangeShapeType="1"/>
            </p:cNvSpPr>
            <p:nvPr/>
          </p:nvSpPr>
          <p:spPr bwMode="auto">
            <a:xfrm>
              <a:off x="1324" y="1159"/>
              <a:ext cx="1" cy="53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Rectangle 9"/>
            <p:cNvSpPr>
              <a:spLocks noChangeArrowheads="1"/>
            </p:cNvSpPr>
            <p:nvPr/>
          </p:nvSpPr>
          <p:spPr bwMode="auto">
            <a:xfrm>
              <a:off x="1280" y="3924"/>
              <a:ext cx="219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T1</a:t>
              </a:r>
              <a:endParaRPr lang="en-US"/>
            </a:p>
          </p:txBody>
        </p:sp>
        <p:sp>
          <p:nvSpPr>
            <p:cNvPr id="47123" name="Rectangle 10"/>
            <p:cNvSpPr>
              <a:spLocks noChangeArrowheads="1"/>
            </p:cNvSpPr>
            <p:nvPr/>
          </p:nvSpPr>
          <p:spPr bwMode="auto">
            <a:xfrm>
              <a:off x="1757" y="3924"/>
              <a:ext cx="219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T2</a:t>
              </a:r>
              <a:endParaRPr lang="en-US"/>
            </a:p>
          </p:txBody>
        </p:sp>
        <p:sp>
          <p:nvSpPr>
            <p:cNvPr id="47124" name="Rectangle 11"/>
            <p:cNvSpPr>
              <a:spLocks noChangeArrowheads="1"/>
            </p:cNvSpPr>
            <p:nvPr/>
          </p:nvSpPr>
          <p:spPr bwMode="auto">
            <a:xfrm>
              <a:off x="2232" y="3924"/>
              <a:ext cx="219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T3</a:t>
              </a:r>
              <a:endParaRPr lang="en-US"/>
            </a:p>
          </p:txBody>
        </p:sp>
        <p:sp>
          <p:nvSpPr>
            <p:cNvPr id="47125" name="Rectangle 12"/>
            <p:cNvSpPr>
              <a:spLocks noChangeArrowheads="1"/>
            </p:cNvSpPr>
            <p:nvPr/>
          </p:nvSpPr>
          <p:spPr bwMode="auto">
            <a:xfrm>
              <a:off x="2708" y="3924"/>
              <a:ext cx="219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T4</a:t>
              </a:r>
              <a:endParaRPr lang="en-US"/>
            </a:p>
          </p:txBody>
        </p:sp>
        <p:sp>
          <p:nvSpPr>
            <p:cNvPr id="47126" name="Line 13"/>
            <p:cNvSpPr>
              <a:spLocks noChangeShapeType="1"/>
            </p:cNvSpPr>
            <p:nvPr/>
          </p:nvSpPr>
          <p:spPr bwMode="auto">
            <a:xfrm flipV="1">
              <a:off x="1806" y="3820"/>
              <a:ext cx="1" cy="5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14"/>
            <p:cNvSpPr>
              <a:spLocks noChangeShapeType="1"/>
            </p:cNvSpPr>
            <p:nvPr/>
          </p:nvSpPr>
          <p:spPr bwMode="auto">
            <a:xfrm>
              <a:off x="1806" y="1159"/>
              <a:ext cx="1" cy="53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Line 15"/>
            <p:cNvSpPr>
              <a:spLocks noChangeShapeType="1"/>
            </p:cNvSpPr>
            <p:nvPr/>
          </p:nvSpPr>
          <p:spPr bwMode="auto">
            <a:xfrm flipV="1">
              <a:off x="2301" y="3820"/>
              <a:ext cx="1" cy="5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Line 16"/>
            <p:cNvSpPr>
              <a:spLocks noChangeShapeType="1"/>
            </p:cNvSpPr>
            <p:nvPr/>
          </p:nvSpPr>
          <p:spPr bwMode="auto">
            <a:xfrm>
              <a:off x="2301" y="1159"/>
              <a:ext cx="1" cy="53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Line 17"/>
            <p:cNvSpPr>
              <a:spLocks noChangeShapeType="1"/>
            </p:cNvSpPr>
            <p:nvPr/>
          </p:nvSpPr>
          <p:spPr bwMode="auto">
            <a:xfrm flipV="1">
              <a:off x="2797" y="3820"/>
              <a:ext cx="1" cy="5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Line 18"/>
            <p:cNvSpPr>
              <a:spLocks noChangeShapeType="1"/>
            </p:cNvSpPr>
            <p:nvPr/>
          </p:nvSpPr>
          <p:spPr bwMode="auto">
            <a:xfrm>
              <a:off x="2797" y="1159"/>
              <a:ext cx="1" cy="53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Rectangle 19"/>
            <p:cNvSpPr>
              <a:spLocks noChangeArrowheads="1"/>
            </p:cNvSpPr>
            <p:nvPr/>
          </p:nvSpPr>
          <p:spPr bwMode="auto">
            <a:xfrm>
              <a:off x="1852" y="3157"/>
              <a:ext cx="588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pitchFamily="34" charset="0"/>
                </a:rPr>
                <a:t>Day 1</a:t>
              </a:r>
              <a:endParaRPr lang="en-US" dirty="0"/>
            </a:p>
          </p:txBody>
        </p:sp>
        <p:sp>
          <p:nvSpPr>
            <p:cNvPr id="47133" name="Line 20"/>
            <p:cNvSpPr>
              <a:spLocks noChangeShapeType="1"/>
            </p:cNvSpPr>
            <p:nvPr/>
          </p:nvSpPr>
          <p:spPr bwMode="auto">
            <a:xfrm flipV="1">
              <a:off x="1077" y="1212"/>
              <a:ext cx="1" cy="260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Line 21"/>
            <p:cNvSpPr>
              <a:spLocks noChangeShapeType="1"/>
            </p:cNvSpPr>
            <p:nvPr/>
          </p:nvSpPr>
          <p:spPr bwMode="auto">
            <a:xfrm>
              <a:off x="1025" y="3820"/>
              <a:ext cx="52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5" name="Rectangle 22"/>
            <p:cNvSpPr>
              <a:spLocks noChangeArrowheads="1"/>
            </p:cNvSpPr>
            <p:nvPr/>
          </p:nvSpPr>
          <p:spPr bwMode="auto">
            <a:xfrm>
              <a:off x="893" y="3743"/>
              <a:ext cx="104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/>
            </a:p>
          </p:txBody>
        </p:sp>
        <p:sp>
          <p:nvSpPr>
            <p:cNvPr id="47136" name="Line 23"/>
            <p:cNvSpPr>
              <a:spLocks noChangeShapeType="1"/>
            </p:cNvSpPr>
            <p:nvPr/>
          </p:nvSpPr>
          <p:spPr bwMode="auto">
            <a:xfrm>
              <a:off x="1050" y="3677"/>
              <a:ext cx="2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7" name="Line 24"/>
            <p:cNvSpPr>
              <a:spLocks noChangeShapeType="1"/>
            </p:cNvSpPr>
            <p:nvPr/>
          </p:nvSpPr>
          <p:spPr bwMode="auto">
            <a:xfrm>
              <a:off x="1025" y="3533"/>
              <a:ext cx="52" cy="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8" name="Rectangle 25"/>
            <p:cNvSpPr>
              <a:spLocks noChangeArrowheads="1"/>
            </p:cNvSpPr>
            <p:nvPr/>
          </p:nvSpPr>
          <p:spPr bwMode="auto">
            <a:xfrm>
              <a:off x="776" y="3455"/>
              <a:ext cx="26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2.5</a:t>
              </a:r>
              <a:endParaRPr lang="en-US"/>
            </a:p>
          </p:txBody>
        </p:sp>
        <p:sp>
          <p:nvSpPr>
            <p:cNvPr id="47139" name="Line 26"/>
            <p:cNvSpPr>
              <a:spLocks noChangeShapeType="1"/>
            </p:cNvSpPr>
            <p:nvPr/>
          </p:nvSpPr>
          <p:spPr bwMode="auto">
            <a:xfrm>
              <a:off x="1050" y="3391"/>
              <a:ext cx="27" cy="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0" name="Line 27"/>
            <p:cNvSpPr>
              <a:spLocks noChangeShapeType="1"/>
            </p:cNvSpPr>
            <p:nvPr/>
          </p:nvSpPr>
          <p:spPr bwMode="auto">
            <a:xfrm>
              <a:off x="1025" y="3249"/>
              <a:ext cx="52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1" name="Rectangle 28"/>
            <p:cNvSpPr>
              <a:spLocks noChangeArrowheads="1"/>
            </p:cNvSpPr>
            <p:nvPr/>
          </p:nvSpPr>
          <p:spPr bwMode="auto">
            <a:xfrm>
              <a:off x="893" y="3171"/>
              <a:ext cx="104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5</a:t>
              </a:r>
              <a:endParaRPr lang="en-US"/>
            </a:p>
          </p:txBody>
        </p:sp>
        <p:sp>
          <p:nvSpPr>
            <p:cNvPr id="47142" name="Line 29"/>
            <p:cNvSpPr>
              <a:spLocks noChangeShapeType="1"/>
            </p:cNvSpPr>
            <p:nvPr/>
          </p:nvSpPr>
          <p:spPr bwMode="auto">
            <a:xfrm>
              <a:off x="1050" y="3106"/>
              <a:ext cx="2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3" name="Line 30"/>
            <p:cNvSpPr>
              <a:spLocks noChangeShapeType="1"/>
            </p:cNvSpPr>
            <p:nvPr/>
          </p:nvSpPr>
          <p:spPr bwMode="auto">
            <a:xfrm>
              <a:off x="1025" y="2964"/>
              <a:ext cx="52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4" name="Rectangle 31"/>
            <p:cNvSpPr>
              <a:spLocks noChangeArrowheads="1"/>
            </p:cNvSpPr>
            <p:nvPr/>
          </p:nvSpPr>
          <p:spPr bwMode="auto">
            <a:xfrm>
              <a:off x="776" y="2885"/>
              <a:ext cx="26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  <a:latin typeface="Arial" pitchFamily="34" charset="0"/>
                </a:rPr>
                <a:t>7.5</a:t>
              </a:r>
              <a:endParaRPr lang="en-US" dirty="0"/>
            </a:p>
          </p:txBody>
        </p:sp>
        <p:sp>
          <p:nvSpPr>
            <p:cNvPr id="47145" name="Line 32"/>
            <p:cNvSpPr>
              <a:spLocks noChangeShapeType="1"/>
            </p:cNvSpPr>
            <p:nvPr/>
          </p:nvSpPr>
          <p:spPr bwMode="auto">
            <a:xfrm>
              <a:off x="1050" y="2834"/>
              <a:ext cx="2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6" name="Line 33"/>
            <p:cNvSpPr>
              <a:spLocks noChangeShapeType="1"/>
            </p:cNvSpPr>
            <p:nvPr/>
          </p:nvSpPr>
          <p:spPr bwMode="auto">
            <a:xfrm>
              <a:off x="1025" y="2690"/>
              <a:ext cx="52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7" name="Rectangle 34"/>
            <p:cNvSpPr>
              <a:spLocks noChangeArrowheads="1"/>
            </p:cNvSpPr>
            <p:nvPr/>
          </p:nvSpPr>
          <p:spPr bwMode="auto">
            <a:xfrm>
              <a:off x="816" y="2614"/>
              <a:ext cx="21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10</a:t>
              </a:r>
              <a:endParaRPr lang="en-US"/>
            </a:p>
          </p:txBody>
        </p:sp>
        <p:sp>
          <p:nvSpPr>
            <p:cNvPr id="47148" name="Line 35"/>
            <p:cNvSpPr>
              <a:spLocks noChangeShapeType="1"/>
            </p:cNvSpPr>
            <p:nvPr/>
          </p:nvSpPr>
          <p:spPr bwMode="auto">
            <a:xfrm>
              <a:off x="1050" y="2547"/>
              <a:ext cx="27" cy="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9" name="Line 36"/>
            <p:cNvSpPr>
              <a:spLocks noChangeShapeType="1"/>
            </p:cNvSpPr>
            <p:nvPr/>
          </p:nvSpPr>
          <p:spPr bwMode="auto">
            <a:xfrm>
              <a:off x="1025" y="2405"/>
              <a:ext cx="52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0" name="Rectangle 37"/>
            <p:cNvSpPr>
              <a:spLocks noChangeArrowheads="1"/>
            </p:cNvSpPr>
            <p:nvPr/>
          </p:nvSpPr>
          <p:spPr bwMode="auto">
            <a:xfrm>
              <a:off x="697" y="2326"/>
              <a:ext cx="36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12.5</a:t>
              </a:r>
              <a:endParaRPr lang="en-US"/>
            </a:p>
          </p:txBody>
        </p:sp>
        <p:sp>
          <p:nvSpPr>
            <p:cNvPr id="47151" name="Line 38"/>
            <p:cNvSpPr>
              <a:spLocks noChangeShapeType="1"/>
            </p:cNvSpPr>
            <p:nvPr/>
          </p:nvSpPr>
          <p:spPr bwMode="auto">
            <a:xfrm>
              <a:off x="1050" y="2263"/>
              <a:ext cx="2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2" name="Line 39"/>
            <p:cNvSpPr>
              <a:spLocks noChangeShapeType="1"/>
            </p:cNvSpPr>
            <p:nvPr/>
          </p:nvSpPr>
          <p:spPr bwMode="auto">
            <a:xfrm>
              <a:off x="1025" y="2120"/>
              <a:ext cx="52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3" name="Rectangle 40"/>
            <p:cNvSpPr>
              <a:spLocks noChangeArrowheads="1"/>
            </p:cNvSpPr>
            <p:nvPr/>
          </p:nvSpPr>
          <p:spPr bwMode="auto">
            <a:xfrm>
              <a:off x="816" y="2044"/>
              <a:ext cx="21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15</a:t>
              </a:r>
              <a:endParaRPr lang="en-US"/>
            </a:p>
          </p:txBody>
        </p:sp>
        <p:sp>
          <p:nvSpPr>
            <p:cNvPr id="47154" name="Line 41"/>
            <p:cNvSpPr>
              <a:spLocks noChangeShapeType="1"/>
            </p:cNvSpPr>
            <p:nvPr/>
          </p:nvSpPr>
          <p:spPr bwMode="auto">
            <a:xfrm>
              <a:off x="1050" y="1978"/>
              <a:ext cx="2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5" name="Line 42"/>
            <p:cNvSpPr>
              <a:spLocks noChangeShapeType="1"/>
            </p:cNvSpPr>
            <p:nvPr/>
          </p:nvSpPr>
          <p:spPr bwMode="auto">
            <a:xfrm>
              <a:off x="1025" y="1835"/>
              <a:ext cx="52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6" name="Rectangle 43"/>
            <p:cNvSpPr>
              <a:spLocks noChangeArrowheads="1"/>
            </p:cNvSpPr>
            <p:nvPr/>
          </p:nvSpPr>
          <p:spPr bwMode="auto">
            <a:xfrm>
              <a:off x="697" y="1758"/>
              <a:ext cx="36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17.5</a:t>
              </a:r>
              <a:endParaRPr lang="en-US"/>
            </a:p>
          </p:txBody>
        </p:sp>
        <p:sp>
          <p:nvSpPr>
            <p:cNvPr id="47157" name="Line 44"/>
            <p:cNvSpPr>
              <a:spLocks noChangeShapeType="1"/>
            </p:cNvSpPr>
            <p:nvPr/>
          </p:nvSpPr>
          <p:spPr bwMode="auto">
            <a:xfrm>
              <a:off x="1050" y="1691"/>
              <a:ext cx="2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8" name="Line 45"/>
            <p:cNvSpPr>
              <a:spLocks noChangeShapeType="1"/>
            </p:cNvSpPr>
            <p:nvPr/>
          </p:nvSpPr>
          <p:spPr bwMode="auto">
            <a:xfrm>
              <a:off x="1025" y="1549"/>
              <a:ext cx="52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9" name="Rectangle 46"/>
            <p:cNvSpPr>
              <a:spLocks noChangeArrowheads="1"/>
            </p:cNvSpPr>
            <p:nvPr/>
          </p:nvSpPr>
          <p:spPr bwMode="auto">
            <a:xfrm>
              <a:off x="816" y="1471"/>
              <a:ext cx="21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20</a:t>
              </a:r>
              <a:endParaRPr lang="en-US"/>
            </a:p>
          </p:txBody>
        </p:sp>
        <p:sp>
          <p:nvSpPr>
            <p:cNvPr id="47160" name="Line 47"/>
            <p:cNvSpPr>
              <a:spLocks noChangeShapeType="1"/>
            </p:cNvSpPr>
            <p:nvPr/>
          </p:nvSpPr>
          <p:spPr bwMode="auto">
            <a:xfrm>
              <a:off x="1050" y="1406"/>
              <a:ext cx="2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1" name="Line 48"/>
            <p:cNvSpPr>
              <a:spLocks noChangeShapeType="1"/>
            </p:cNvSpPr>
            <p:nvPr/>
          </p:nvSpPr>
          <p:spPr bwMode="auto">
            <a:xfrm>
              <a:off x="1025" y="1264"/>
              <a:ext cx="52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2" name="Rectangle 49"/>
            <p:cNvSpPr>
              <a:spLocks noChangeArrowheads="1"/>
            </p:cNvSpPr>
            <p:nvPr/>
          </p:nvSpPr>
          <p:spPr bwMode="auto">
            <a:xfrm>
              <a:off x="697" y="1187"/>
              <a:ext cx="375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Sec.</a:t>
              </a:r>
              <a:endParaRPr lang="en-US"/>
            </a:p>
          </p:txBody>
        </p:sp>
        <p:sp>
          <p:nvSpPr>
            <p:cNvPr id="47163" name="Line 50"/>
            <p:cNvSpPr>
              <a:spLocks noChangeShapeType="1"/>
            </p:cNvSpPr>
            <p:nvPr/>
          </p:nvSpPr>
          <p:spPr bwMode="auto">
            <a:xfrm flipH="1" flipV="1">
              <a:off x="1324" y="1717"/>
              <a:ext cx="482" cy="61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4" name="Line 51"/>
            <p:cNvSpPr>
              <a:spLocks noChangeShapeType="1"/>
            </p:cNvSpPr>
            <p:nvPr/>
          </p:nvSpPr>
          <p:spPr bwMode="auto">
            <a:xfrm>
              <a:off x="1324" y="1444"/>
              <a:ext cx="1" cy="54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5" name="Line 52"/>
            <p:cNvSpPr>
              <a:spLocks noChangeShapeType="1"/>
            </p:cNvSpPr>
            <p:nvPr/>
          </p:nvSpPr>
          <p:spPr bwMode="auto">
            <a:xfrm>
              <a:off x="1272" y="1444"/>
              <a:ext cx="103" cy="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6" name="Line 53"/>
            <p:cNvSpPr>
              <a:spLocks noChangeShapeType="1"/>
            </p:cNvSpPr>
            <p:nvPr/>
          </p:nvSpPr>
          <p:spPr bwMode="auto">
            <a:xfrm>
              <a:off x="1272" y="1990"/>
              <a:ext cx="103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7" name="Oval 54"/>
            <p:cNvSpPr>
              <a:spLocks noChangeArrowheads="1"/>
            </p:cNvSpPr>
            <p:nvPr/>
          </p:nvSpPr>
          <p:spPr bwMode="auto">
            <a:xfrm>
              <a:off x="1272" y="1666"/>
              <a:ext cx="105" cy="104"/>
            </a:xfrm>
            <a:prstGeom prst="ellipse">
              <a:avLst/>
            </a:prstGeom>
            <a:solidFill>
              <a:srgbClr val="FFFFFF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8" name="Line 55"/>
            <p:cNvSpPr>
              <a:spLocks noChangeShapeType="1"/>
            </p:cNvSpPr>
            <p:nvPr/>
          </p:nvSpPr>
          <p:spPr bwMode="auto">
            <a:xfrm flipH="1" flipV="1">
              <a:off x="1806" y="2327"/>
              <a:ext cx="495" cy="26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9" name="Line 56"/>
            <p:cNvSpPr>
              <a:spLocks noChangeShapeType="1"/>
            </p:cNvSpPr>
            <p:nvPr/>
          </p:nvSpPr>
          <p:spPr bwMode="auto">
            <a:xfrm>
              <a:off x="1806" y="2198"/>
              <a:ext cx="1" cy="25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0" name="Line 57"/>
            <p:cNvSpPr>
              <a:spLocks noChangeShapeType="1"/>
            </p:cNvSpPr>
            <p:nvPr/>
          </p:nvSpPr>
          <p:spPr bwMode="auto">
            <a:xfrm>
              <a:off x="1754" y="2198"/>
              <a:ext cx="103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1" name="Line 58"/>
            <p:cNvSpPr>
              <a:spLocks noChangeShapeType="1"/>
            </p:cNvSpPr>
            <p:nvPr/>
          </p:nvSpPr>
          <p:spPr bwMode="auto">
            <a:xfrm>
              <a:off x="1754" y="2457"/>
              <a:ext cx="103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2" name="Oval 59"/>
            <p:cNvSpPr>
              <a:spLocks noChangeArrowheads="1"/>
            </p:cNvSpPr>
            <p:nvPr/>
          </p:nvSpPr>
          <p:spPr bwMode="auto">
            <a:xfrm>
              <a:off x="1754" y="2275"/>
              <a:ext cx="104" cy="105"/>
            </a:xfrm>
            <a:prstGeom prst="ellipse">
              <a:avLst/>
            </a:prstGeom>
            <a:solidFill>
              <a:srgbClr val="FFFFFF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3" name="Line 60"/>
            <p:cNvSpPr>
              <a:spLocks noChangeShapeType="1"/>
            </p:cNvSpPr>
            <p:nvPr/>
          </p:nvSpPr>
          <p:spPr bwMode="auto">
            <a:xfrm flipH="1" flipV="1">
              <a:off x="2301" y="2587"/>
              <a:ext cx="496" cy="19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4" name="Line 61"/>
            <p:cNvSpPr>
              <a:spLocks noChangeShapeType="1"/>
            </p:cNvSpPr>
            <p:nvPr/>
          </p:nvSpPr>
          <p:spPr bwMode="auto">
            <a:xfrm>
              <a:off x="2301" y="2483"/>
              <a:ext cx="1" cy="20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5" name="Line 62"/>
            <p:cNvSpPr>
              <a:spLocks noChangeShapeType="1"/>
            </p:cNvSpPr>
            <p:nvPr/>
          </p:nvSpPr>
          <p:spPr bwMode="auto">
            <a:xfrm>
              <a:off x="2248" y="2483"/>
              <a:ext cx="105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6" name="Line 63"/>
            <p:cNvSpPr>
              <a:spLocks noChangeShapeType="1"/>
            </p:cNvSpPr>
            <p:nvPr/>
          </p:nvSpPr>
          <p:spPr bwMode="auto">
            <a:xfrm>
              <a:off x="2248" y="2690"/>
              <a:ext cx="105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7" name="Oval 64"/>
            <p:cNvSpPr>
              <a:spLocks noChangeArrowheads="1"/>
            </p:cNvSpPr>
            <p:nvPr/>
          </p:nvSpPr>
          <p:spPr bwMode="auto">
            <a:xfrm>
              <a:off x="2248" y="2535"/>
              <a:ext cx="106" cy="106"/>
            </a:xfrm>
            <a:prstGeom prst="ellipse">
              <a:avLst/>
            </a:prstGeom>
            <a:solidFill>
              <a:srgbClr val="FFFFFF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8" name="Line 65"/>
            <p:cNvSpPr>
              <a:spLocks noChangeShapeType="1"/>
            </p:cNvSpPr>
            <p:nvPr/>
          </p:nvSpPr>
          <p:spPr bwMode="auto">
            <a:xfrm>
              <a:off x="2797" y="2717"/>
              <a:ext cx="1" cy="11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9" name="Line 66"/>
            <p:cNvSpPr>
              <a:spLocks noChangeShapeType="1"/>
            </p:cNvSpPr>
            <p:nvPr/>
          </p:nvSpPr>
          <p:spPr bwMode="auto">
            <a:xfrm>
              <a:off x="2744" y="2717"/>
              <a:ext cx="103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0" name="Line 67"/>
            <p:cNvSpPr>
              <a:spLocks noChangeShapeType="1"/>
            </p:cNvSpPr>
            <p:nvPr/>
          </p:nvSpPr>
          <p:spPr bwMode="auto">
            <a:xfrm>
              <a:off x="2744" y="2834"/>
              <a:ext cx="103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1" name="Oval 68"/>
            <p:cNvSpPr>
              <a:spLocks noChangeArrowheads="1"/>
            </p:cNvSpPr>
            <p:nvPr/>
          </p:nvSpPr>
          <p:spPr bwMode="auto">
            <a:xfrm>
              <a:off x="2744" y="2729"/>
              <a:ext cx="105" cy="105"/>
            </a:xfrm>
            <a:prstGeom prst="ellipse">
              <a:avLst/>
            </a:prstGeom>
            <a:solidFill>
              <a:srgbClr val="FFFFFF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2" name="Line 69"/>
            <p:cNvSpPr>
              <a:spLocks noChangeShapeType="1"/>
            </p:cNvSpPr>
            <p:nvPr/>
          </p:nvSpPr>
          <p:spPr bwMode="auto">
            <a:xfrm flipH="1" flipV="1">
              <a:off x="1324" y="1549"/>
              <a:ext cx="482" cy="70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3" name="Line 70"/>
            <p:cNvSpPr>
              <a:spLocks noChangeShapeType="1"/>
            </p:cNvSpPr>
            <p:nvPr/>
          </p:nvSpPr>
          <p:spPr bwMode="auto">
            <a:xfrm>
              <a:off x="1324" y="1381"/>
              <a:ext cx="1" cy="35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4" name="Line 71"/>
            <p:cNvSpPr>
              <a:spLocks noChangeShapeType="1"/>
            </p:cNvSpPr>
            <p:nvPr/>
          </p:nvSpPr>
          <p:spPr bwMode="auto">
            <a:xfrm>
              <a:off x="1272" y="1381"/>
              <a:ext cx="103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5" name="Line 72"/>
            <p:cNvSpPr>
              <a:spLocks noChangeShapeType="1"/>
            </p:cNvSpPr>
            <p:nvPr/>
          </p:nvSpPr>
          <p:spPr bwMode="auto">
            <a:xfrm>
              <a:off x="1272" y="1731"/>
              <a:ext cx="103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6" name="Rectangle 73"/>
            <p:cNvSpPr>
              <a:spLocks noChangeArrowheads="1"/>
            </p:cNvSpPr>
            <p:nvPr/>
          </p:nvSpPr>
          <p:spPr bwMode="auto">
            <a:xfrm>
              <a:off x="1278" y="1503"/>
              <a:ext cx="92" cy="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7" name="Line 74"/>
            <p:cNvSpPr>
              <a:spLocks noChangeShapeType="1"/>
            </p:cNvSpPr>
            <p:nvPr/>
          </p:nvSpPr>
          <p:spPr bwMode="auto">
            <a:xfrm flipH="1" flipV="1">
              <a:off x="1806" y="2250"/>
              <a:ext cx="495" cy="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8" name="Line 75"/>
            <p:cNvSpPr>
              <a:spLocks noChangeShapeType="1"/>
            </p:cNvSpPr>
            <p:nvPr/>
          </p:nvSpPr>
          <p:spPr bwMode="auto">
            <a:xfrm>
              <a:off x="1806" y="2158"/>
              <a:ext cx="1" cy="18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9" name="Line 76"/>
            <p:cNvSpPr>
              <a:spLocks noChangeShapeType="1"/>
            </p:cNvSpPr>
            <p:nvPr/>
          </p:nvSpPr>
          <p:spPr bwMode="auto">
            <a:xfrm>
              <a:off x="1754" y="2158"/>
              <a:ext cx="103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0" name="Line 77"/>
            <p:cNvSpPr>
              <a:spLocks noChangeShapeType="1"/>
            </p:cNvSpPr>
            <p:nvPr/>
          </p:nvSpPr>
          <p:spPr bwMode="auto">
            <a:xfrm>
              <a:off x="1754" y="2340"/>
              <a:ext cx="103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1" name="Rectangle 78"/>
            <p:cNvSpPr>
              <a:spLocks noChangeArrowheads="1"/>
            </p:cNvSpPr>
            <p:nvPr/>
          </p:nvSpPr>
          <p:spPr bwMode="auto">
            <a:xfrm>
              <a:off x="1760" y="2204"/>
              <a:ext cx="92" cy="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2" name="Line 79"/>
            <p:cNvSpPr>
              <a:spLocks noChangeShapeType="1"/>
            </p:cNvSpPr>
            <p:nvPr/>
          </p:nvSpPr>
          <p:spPr bwMode="auto">
            <a:xfrm flipH="1" flipV="1">
              <a:off x="2301" y="2340"/>
              <a:ext cx="496" cy="16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3" name="Line 80"/>
            <p:cNvSpPr>
              <a:spLocks noChangeShapeType="1"/>
            </p:cNvSpPr>
            <p:nvPr/>
          </p:nvSpPr>
          <p:spPr bwMode="auto">
            <a:xfrm>
              <a:off x="2301" y="2237"/>
              <a:ext cx="1" cy="22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4" name="Line 81"/>
            <p:cNvSpPr>
              <a:spLocks noChangeShapeType="1"/>
            </p:cNvSpPr>
            <p:nvPr/>
          </p:nvSpPr>
          <p:spPr bwMode="auto">
            <a:xfrm>
              <a:off x="2248" y="2237"/>
              <a:ext cx="105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5" name="Line 82"/>
            <p:cNvSpPr>
              <a:spLocks noChangeShapeType="1"/>
            </p:cNvSpPr>
            <p:nvPr/>
          </p:nvSpPr>
          <p:spPr bwMode="auto">
            <a:xfrm>
              <a:off x="2248" y="2457"/>
              <a:ext cx="105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6" name="Rectangle 83"/>
            <p:cNvSpPr>
              <a:spLocks noChangeArrowheads="1"/>
            </p:cNvSpPr>
            <p:nvPr/>
          </p:nvSpPr>
          <p:spPr bwMode="auto">
            <a:xfrm>
              <a:off x="2255" y="2294"/>
              <a:ext cx="93" cy="9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7" name="Line 84"/>
            <p:cNvSpPr>
              <a:spLocks noChangeShapeType="1"/>
            </p:cNvSpPr>
            <p:nvPr/>
          </p:nvSpPr>
          <p:spPr bwMode="auto">
            <a:xfrm>
              <a:off x="2797" y="2405"/>
              <a:ext cx="1" cy="20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8" name="Line 85"/>
            <p:cNvSpPr>
              <a:spLocks noChangeShapeType="1"/>
            </p:cNvSpPr>
            <p:nvPr/>
          </p:nvSpPr>
          <p:spPr bwMode="auto">
            <a:xfrm>
              <a:off x="2744" y="2405"/>
              <a:ext cx="103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9" name="Line 86"/>
            <p:cNvSpPr>
              <a:spLocks noChangeShapeType="1"/>
            </p:cNvSpPr>
            <p:nvPr/>
          </p:nvSpPr>
          <p:spPr bwMode="auto">
            <a:xfrm>
              <a:off x="2744" y="2612"/>
              <a:ext cx="103" cy="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0" name="Rectangle 87"/>
            <p:cNvSpPr>
              <a:spLocks noChangeArrowheads="1"/>
            </p:cNvSpPr>
            <p:nvPr/>
          </p:nvSpPr>
          <p:spPr bwMode="auto">
            <a:xfrm>
              <a:off x="2751" y="2464"/>
              <a:ext cx="92" cy="9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07" name="Rectangle 88"/>
          <p:cNvSpPr>
            <a:spLocks noChangeArrowheads="1"/>
          </p:cNvSpPr>
          <p:nvPr/>
        </p:nvSpPr>
        <p:spPr bwMode="auto">
          <a:xfrm>
            <a:off x="685800" y="44958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Rectangle 89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7109" name="Picture 9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038600"/>
            <a:ext cx="3657599" cy="149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7110" name="Picture 91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514600"/>
            <a:ext cx="3657599" cy="144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7114" name="Picture 95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609600"/>
            <a:ext cx="19812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7113" name="Picture 94"/>
          <p:cNvPicPr>
            <a:picLocks noChangeArrowheads="1"/>
          </p:cNvPicPr>
          <p:nvPr/>
        </p:nvPicPr>
        <p:blipFill>
          <a:blip r:embed="rId7" cstate="print"/>
          <a:srcRect l="10016" t="3239" r="6102" b="1727"/>
          <a:stretch>
            <a:fillRect/>
          </a:stretch>
        </p:blipFill>
        <p:spPr bwMode="auto">
          <a:xfrm>
            <a:off x="3657600" y="914400"/>
            <a:ext cx="1638300" cy="14653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7" name="Picture 3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2971800"/>
            <a:ext cx="1981200" cy="213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8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VLs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can help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User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Interface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Navigation</a:t>
            </a:r>
          </a:p>
        </p:txBody>
      </p:sp>
      <p:sp>
        <p:nvSpPr>
          <p:cNvPr id="99" name="Rectangle 98"/>
          <p:cNvSpPr/>
          <p:nvPr/>
        </p:nvSpPr>
        <p:spPr>
          <a:xfrm>
            <a:off x="7772400" y="1676400"/>
            <a:ext cx="685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-152400" y="5715000"/>
            <a:ext cx="9296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200" b="1" dirty="0" smtClean="0">
                <a:latin typeface="Helvetica" pitchFamily="34" charset="0"/>
              </a:rPr>
              <a:t>Representation </a:t>
            </a:r>
            <a:r>
              <a:rPr lang="en-US" sz="1200" b="1" dirty="0" smtClean="0">
                <a:latin typeface="Helvetica" pitchFamily="34" charset="0"/>
              </a:rPr>
              <a:t>Matters: The Effect of 3D Objects and a Spatial Metaphor in a Graphical User Interface</a:t>
            </a:r>
            <a:r>
              <a:rPr lang="en-US" sz="1200" dirty="0" smtClean="0">
                <a:latin typeface="Helvetica" pitchFamily="34" charset="0"/>
              </a:rPr>
              <a:t>.  Wendy Ark, D. Christopher Dryer, Ted Selker, </a:t>
            </a:r>
            <a:r>
              <a:rPr lang="en-US" sz="1200" dirty="0" err="1" smtClean="0">
                <a:latin typeface="Helvetica" pitchFamily="34" charset="0"/>
              </a:rPr>
              <a:t>Shumin</a:t>
            </a:r>
            <a:r>
              <a:rPr lang="en-US" sz="1200" dirty="0" smtClean="0">
                <a:latin typeface="Helvetica" pitchFamily="34" charset="0"/>
              </a:rPr>
              <a:t> </a:t>
            </a:r>
            <a:r>
              <a:rPr lang="en-US" sz="1200" dirty="0" err="1" smtClean="0">
                <a:latin typeface="Helvetica" pitchFamily="34" charset="0"/>
              </a:rPr>
              <a:t>Zhai</a:t>
            </a:r>
            <a:r>
              <a:rPr lang="en-US" sz="1200" i="1" dirty="0" smtClean="0">
                <a:latin typeface="Helvetica" pitchFamily="34" charset="0"/>
              </a:rPr>
              <a:t>.  Proceedings</a:t>
            </a:r>
            <a:r>
              <a:rPr lang="en-US" sz="1200" dirty="0" smtClean="0">
                <a:latin typeface="Helvetica" pitchFamily="34" charset="0"/>
              </a:rPr>
              <a:t> of </a:t>
            </a:r>
            <a:r>
              <a:rPr lang="en-US" sz="1200" i="1" dirty="0" smtClean="0">
                <a:latin typeface="Helvetica" pitchFamily="34" charset="0"/>
              </a:rPr>
              <a:t>People and Computers XIII, HCI'98</a:t>
            </a:r>
            <a:r>
              <a:rPr lang="en-US" sz="1200" dirty="0" smtClean="0">
                <a:latin typeface="Helvetica" pitchFamily="34" charset="0"/>
              </a:rPr>
              <a:t>, H. Johnson, N. Lawrence, C. Roast (Eds.), pp. 209 –219, ACM Press, 1998</a:t>
            </a:r>
          </a:p>
          <a:p>
            <a:pPr lvl="1"/>
            <a:r>
              <a:rPr lang="en-US" sz="1200" b="1" dirty="0" smtClean="0">
                <a:latin typeface="Helvetica" pitchFamily="34" charset="0"/>
              </a:rPr>
              <a:t>Landmarks to Aid Navigation in a Graphical User Interface</a:t>
            </a:r>
            <a:r>
              <a:rPr lang="en-US" sz="1200" dirty="0" smtClean="0">
                <a:latin typeface="Helvetica" pitchFamily="34" charset="0"/>
              </a:rPr>
              <a:t>.  Wendy Ark, D. Christopher Dryer, Ted Selker, </a:t>
            </a:r>
            <a:r>
              <a:rPr lang="en-US" sz="1200" dirty="0" err="1" smtClean="0">
                <a:latin typeface="Helvetica" pitchFamily="34" charset="0"/>
              </a:rPr>
              <a:t>Shumin</a:t>
            </a:r>
            <a:r>
              <a:rPr lang="en-US" sz="1200" dirty="0" smtClean="0">
                <a:latin typeface="Helvetica" pitchFamily="34" charset="0"/>
              </a:rPr>
              <a:t> </a:t>
            </a:r>
            <a:r>
              <a:rPr lang="en-US" sz="1200" dirty="0" err="1" smtClean="0">
                <a:latin typeface="Helvetica" pitchFamily="34" charset="0"/>
              </a:rPr>
              <a:t>Zhai</a:t>
            </a:r>
            <a:r>
              <a:rPr lang="en-US" sz="1200" dirty="0" smtClean="0">
                <a:latin typeface="Helvetica" pitchFamily="34" charset="0"/>
              </a:rPr>
              <a:t>.  </a:t>
            </a:r>
            <a:r>
              <a:rPr lang="en-US" sz="1200" i="1" dirty="0" smtClean="0">
                <a:latin typeface="Helvetica" pitchFamily="34" charset="0"/>
              </a:rPr>
              <a:t>Proceedings of Workshop on Personalized and Social Navigation in Information Space, </a:t>
            </a:r>
            <a:r>
              <a:rPr lang="en-US" sz="1200" dirty="0" smtClean="0">
                <a:latin typeface="Helvetica" pitchFamily="34" charset="0"/>
              </a:rPr>
              <a:t>Stockholm, Sweden, March 1998.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 smtClean="0"/>
              <a:t>Probabilistic Reasoning and Visualization for Electrical Power Systems</a:t>
            </a:r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3188"/>
            <a:ext cx="3919538" cy="2514600"/>
          </a:xfrm>
          <a:prstGeom prst="rect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77788" y="4440238"/>
            <a:ext cx="3908425" cy="27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just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254C"/>
                </a:solidFill>
                <a:latin typeface="HelveticaNeueLT Std Lt Cn"/>
              </a:rPr>
              <a:t>ADAPT Power System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254C"/>
                </a:solidFill>
                <a:latin typeface="HelveticaNeueLT Std Lt Cn"/>
              </a:rPr>
              <a:t>• Standardized test bed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254C"/>
                </a:solidFill>
                <a:latin typeface="HelveticaNeueLT Std Lt Cn"/>
              </a:rPr>
              <a:t>• Easy fault injection</a:t>
            </a:r>
          </a:p>
          <a:p>
            <a:pPr algn="just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254C"/>
                </a:solidFill>
                <a:latin typeface="HelveticaNeueLT Std Med Cn"/>
              </a:rPr>
              <a:t>CHALLENGES</a:t>
            </a:r>
            <a:endParaRPr lang="en-US" sz="1400" dirty="0">
              <a:solidFill>
                <a:srgbClr val="00254C"/>
              </a:solidFill>
              <a:latin typeface="HelveticaNeueLT Std Lt Cn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254C"/>
                </a:solidFill>
                <a:latin typeface="HelveticaNeueLT Std Lt Cn"/>
              </a:rPr>
              <a:t>• Continuous dynamics, discrete events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254C"/>
                </a:solidFill>
                <a:latin typeface="HelveticaNeueLT Std Lt Cn"/>
              </a:rPr>
              <a:t>• Timing considerations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254C"/>
                </a:solidFill>
                <a:latin typeface="HelveticaNeueLT Std Lt Cn"/>
              </a:rPr>
              <a:t>• Transient behavior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254C"/>
                </a:solidFill>
                <a:latin typeface="HelveticaNeueLT Std Lt Cn"/>
              </a:rPr>
              <a:t>• Sensor/system </a:t>
            </a:r>
            <a:r>
              <a:rPr lang="en-US" sz="1400" dirty="0" smtClean="0">
                <a:solidFill>
                  <a:srgbClr val="00254C"/>
                </a:solidFill>
                <a:latin typeface="HelveticaNeueLT Std Lt Cn"/>
              </a:rPr>
              <a:t>noise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400" dirty="0" smtClean="0">
              <a:solidFill>
                <a:srgbClr val="00254C"/>
              </a:solidFill>
              <a:latin typeface="HelveticaNeueLT Std Lt Cn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400" dirty="0" smtClean="0">
              <a:solidFill>
                <a:srgbClr val="00254C"/>
              </a:solidFill>
              <a:latin typeface="HelveticaNeueLT Std Lt Cn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i="1" dirty="0" smtClean="0">
                <a:solidFill>
                  <a:srgbClr val="00254C"/>
                </a:solidFill>
                <a:latin typeface="HelveticaNeueLT Std Lt Cn"/>
              </a:rPr>
              <a:t>Flip to demo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400" dirty="0" smtClean="0">
              <a:solidFill>
                <a:srgbClr val="00254C"/>
              </a:solidFill>
              <a:latin typeface="HelveticaNeueLT Std Lt Cn"/>
            </a:endParaRPr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152400" y="3924300"/>
            <a:ext cx="40767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200">
                <a:solidFill>
                  <a:srgbClr val="000000"/>
                </a:solidFill>
                <a:latin typeface="HelveticaNeueLT Std Med Cn"/>
              </a:rPr>
              <a:t>Aligned  electrical data  level  node comparisons.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200">
                <a:solidFill>
                  <a:srgbClr val="000000"/>
                </a:solidFill>
                <a:latin typeface="HelveticaNeueLT Std Med Cn"/>
              </a:rPr>
              <a:t>Enhances  network analysis. </a:t>
            </a:r>
          </a:p>
        </p:txBody>
      </p:sp>
      <p:pic>
        <p:nvPicPr>
          <p:cNvPr id="410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71600"/>
            <a:ext cx="4659313" cy="2516188"/>
          </a:xfrm>
          <a:prstGeom prst="rect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4267200" y="3922713"/>
            <a:ext cx="4800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1200">
                <a:solidFill>
                  <a:srgbClr val="000000"/>
                </a:solidFill>
                <a:latin typeface="HelveticaNeueLT Std Med Cn"/>
              </a:rPr>
              <a:t>Aligned Bayesian metadata  level node comparisons.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1200">
                <a:solidFill>
                  <a:srgbClr val="000000"/>
                </a:solidFill>
                <a:latin typeface="HelveticaNeueLT Std Med Cn"/>
              </a:rPr>
              <a:t>Enhances viewing of conditional probability tables .</a:t>
            </a:r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3429000" y="4440238"/>
            <a:ext cx="5680075" cy="24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254C"/>
                </a:solidFill>
                <a:latin typeface="HelveticaNeueLT Std Med Cn"/>
              </a:rPr>
              <a:t>APPROACH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254C"/>
                </a:solidFill>
                <a:latin typeface="HelveticaNeueLT Std Lt Cn"/>
              </a:rPr>
              <a:t>• Algorithmic construction </a:t>
            </a:r>
            <a:r>
              <a:rPr lang="en-US" sz="1400" dirty="0" smtClean="0">
                <a:solidFill>
                  <a:srgbClr val="00254C"/>
                </a:solidFill>
                <a:latin typeface="HelveticaNeueLT Std Lt Cn"/>
              </a:rPr>
              <a:t>of  schematic (figure to left) and a  </a:t>
            </a:r>
            <a:r>
              <a:rPr lang="en-US" sz="1400" dirty="0">
                <a:solidFill>
                  <a:srgbClr val="00254C"/>
                </a:solidFill>
                <a:latin typeface="HelveticaNeueLT Std Lt Cn"/>
              </a:rPr>
              <a:t>Bayesian network </a:t>
            </a:r>
            <a:r>
              <a:rPr lang="en-US" sz="1400" dirty="0" smtClean="0">
                <a:solidFill>
                  <a:srgbClr val="00254C"/>
                </a:solidFill>
                <a:latin typeface="HelveticaNeueLT Std Lt Cn"/>
              </a:rPr>
              <a:t>of it (figure </a:t>
            </a:r>
            <a:r>
              <a:rPr lang="en-US" sz="1400" dirty="0">
                <a:solidFill>
                  <a:srgbClr val="00254C"/>
                </a:solidFill>
                <a:latin typeface="HelveticaNeueLT Std Lt Cn"/>
              </a:rPr>
              <a:t>to right) 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254C"/>
                </a:solidFill>
                <a:latin typeface="HelveticaNeueLT Std Lt Cn"/>
              </a:rPr>
              <a:t> </a:t>
            </a:r>
            <a:r>
              <a:rPr lang="en-US" sz="1400" dirty="0" smtClean="0">
                <a:solidFill>
                  <a:srgbClr val="00254C"/>
                </a:solidFill>
                <a:latin typeface="HelveticaNeueLT Std Lt Cn"/>
              </a:rPr>
              <a:t> </a:t>
            </a:r>
            <a:r>
              <a:rPr lang="en-US" sz="1400" dirty="0">
                <a:solidFill>
                  <a:srgbClr val="00254C"/>
                </a:solidFill>
                <a:latin typeface="HelveticaNeueLT Std Lt Cn"/>
              </a:rPr>
              <a:t>Bayesian </a:t>
            </a:r>
            <a:r>
              <a:rPr lang="en-US" sz="1400" dirty="0" smtClean="0">
                <a:solidFill>
                  <a:srgbClr val="00254C"/>
                </a:solidFill>
                <a:latin typeface="HelveticaNeueLT Std Lt Cn"/>
              </a:rPr>
              <a:t>network represents , sensor and component “health” </a:t>
            </a:r>
            <a:endParaRPr lang="en-US" sz="1400" dirty="0">
              <a:solidFill>
                <a:srgbClr val="00254C"/>
              </a:solidFill>
              <a:latin typeface="HelveticaNeueLT Std Lt Cn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254C"/>
                </a:solidFill>
                <a:latin typeface="HelveticaNeueLT Std Lt Cn"/>
              </a:rPr>
              <a:t>• Bayesian networks compiled to arithmetic circuits</a:t>
            </a:r>
          </a:p>
          <a:p>
            <a:pPr algn="just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254C"/>
                </a:solidFill>
                <a:latin typeface="HelveticaNeueLT Std Med Cn"/>
              </a:rPr>
              <a:t>RESULTS</a:t>
            </a:r>
            <a:r>
              <a:rPr lang="en-US" dirty="0">
                <a:solidFill>
                  <a:srgbClr val="00254C"/>
                </a:solidFill>
                <a:latin typeface="HelveticaNeueLT Std Med Cn"/>
              </a:rPr>
              <a:t> </a:t>
            </a:r>
            <a:endParaRPr lang="en-US" sz="1600" dirty="0">
              <a:solidFill>
                <a:srgbClr val="00254C"/>
              </a:solidFill>
              <a:latin typeface="HelveticaNeueLT Std Lt Cn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254C"/>
                </a:solidFill>
                <a:latin typeface="HelveticaNeueLT Std Lt Cn"/>
              </a:rPr>
              <a:t>• Winner in DX-2010 Workshop Diagnostic Competition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254C"/>
                </a:solidFill>
                <a:latin typeface="HelveticaNeueLT Std Lt Cn"/>
              </a:rPr>
              <a:t> Compared to DX-2009 Competition, 50% reduction in sensors while preserving detection accuracy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400" dirty="0">
              <a:solidFill>
                <a:srgbClr val="00254C"/>
              </a:solidFill>
              <a:latin typeface="HelveticaNeueLT Std Lt Cn"/>
            </a:endParaRPr>
          </a:p>
        </p:txBody>
      </p:sp>
      <p:sp>
        <p:nvSpPr>
          <p:cNvPr id="4105" name="TextBox 12"/>
          <p:cNvSpPr txBox="1">
            <a:spLocks noChangeArrowheads="1"/>
          </p:cNvSpPr>
          <p:nvPr/>
        </p:nvSpPr>
        <p:spPr bwMode="auto">
          <a:xfrm>
            <a:off x="152400" y="1373188"/>
            <a:ext cx="2039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Schematic  view  of </a:t>
            </a:r>
          </a:p>
          <a:p>
            <a:r>
              <a:rPr lang="en-US"/>
              <a:t>electrical circuit</a:t>
            </a:r>
          </a:p>
        </p:txBody>
      </p:sp>
      <p:sp>
        <p:nvSpPr>
          <p:cNvPr id="4106" name="TextBox 13"/>
          <p:cNvSpPr txBox="1">
            <a:spLocks noChangeArrowheads="1"/>
          </p:cNvSpPr>
          <p:nvPr/>
        </p:nvSpPr>
        <p:spPr bwMode="auto">
          <a:xfrm>
            <a:off x="5416550" y="1447800"/>
            <a:ext cx="19827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Bayes net view of  </a:t>
            </a:r>
          </a:p>
          <a:p>
            <a:r>
              <a:rPr lang="en-US"/>
              <a:t>electrical circuit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dirty="0" smtClean="0"/>
              <a:t>Visualization for Large-Scale Network Analysis</a:t>
            </a: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1219200"/>
            <a:ext cx="3305175" cy="418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just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254C"/>
                </a:solidFill>
                <a:latin typeface="HelveticaNeueLT Std Med Cn"/>
              </a:rPr>
              <a:t>OBJECTIVE </a:t>
            </a:r>
            <a:endParaRPr lang="en-US" sz="1600" dirty="0">
              <a:solidFill>
                <a:srgbClr val="00254C"/>
              </a:solidFill>
              <a:latin typeface="HelveticaNeueLT Std Lt Cn"/>
            </a:endParaRPr>
          </a:p>
          <a:p>
            <a:pPr algn="just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254C"/>
                </a:solidFill>
                <a:latin typeface="HelveticaNeueLT Std Lt Cn"/>
              </a:rPr>
              <a:t>M</a:t>
            </a:r>
            <a:r>
              <a:rPr lang="en-US" sz="1400" dirty="0">
                <a:solidFill>
                  <a:srgbClr val="00254C"/>
                </a:solidFill>
                <a:latin typeface="HelveticaNeueLT Std Lt Cn"/>
              </a:rPr>
              <a:t>ulti-step complex data comparisons</a:t>
            </a:r>
          </a:p>
          <a:p>
            <a:pPr algn="just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254C"/>
                </a:solidFill>
                <a:latin typeface="HelveticaNeueLT Std Lt Cn"/>
              </a:rPr>
              <a:t>- across a data corpus</a:t>
            </a:r>
          </a:p>
          <a:p>
            <a:pPr algn="just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254C"/>
                </a:solidFill>
                <a:latin typeface="HelveticaNeueLT Std Lt Cn"/>
              </a:rPr>
              <a:t>- across representational levels</a:t>
            </a:r>
          </a:p>
          <a:p>
            <a:pPr algn="just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400" dirty="0">
              <a:solidFill>
                <a:srgbClr val="00254C"/>
              </a:solidFill>
              <a:latin typeface="HelveticaNeueLT Std Lt Cn"/>
            </a:endParaRPr>
          </a:p>
          <a:p>
            <a:pPr algn="just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254C"/>
                </a:solidFill>
                <a:latin typeface="HelveticaNeueLT Std Med Cn"/>
              </a:rPr>
              <a:t>DESCRIPTION </a:t>
            </a:r>
            <a:endParaRPr lang="en-US" sz="1600" dirty="0">
              <a:solidFill>
                <a:srgbClr val="00254C"/>
              </a:solidFill>
              <a:latin typeface="HelveticaNeueLT Std Lt Cn"/>
            </a:endParaRPr>
          </a:p>
          <a:p>
            <a:pPr algn="just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254C"/>
                </a:solidFill>
                <a:latin typeface="HelveticaNeueLT Std Lt Cn"/>
              </a:rPr>
              <a:t>A visual analytics tool </a:t>
            </a:r>
            <a:endParaRPr lang="en-US" sz="1400" dirty="0" smtClean="0">
              <a:solidFill>
                <a:srgbClr val="00254C"/>
              </a:solidFill>
              <a:latin typeface="HelveticaNeueLT Std Lt Cn"/>
            </a:endParaRPr>
          </a:p>
          <a:p>
            <a:pPr algn="just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254C"/>
                </a:solidFill>
                <a:latin typeface="HelveticaNeueLT Std Lt Cn"/>
              </a:rPr>
              <a:t>that </a:t>
            </a:r>
            <a:r>
              <a:rPr lang="en-US" sz="1400" dirty="0">
                <a:solidFill>
                  <a:srgbClr val="00254C"/>
                </a:solidFill>
                <a:latin typeface="HelveticaNeueLT Std Lt Cn"/>
              </a:rPr>
              <a:t>enriches </a:t>
            </a:r>
            <a:r>
              <a:rPr lang="en-US" sz="1400" dirty="0" smtClean="0">
                <a:solidFill>
                  <a:srgbClr val="00254C"/>
                </a:solidFill>
                <a:latin typeface="HelveticaNeueLT Std Lt Cn"/>
              </a:rPr>
              <a:t>node-edge visualization, </a:t>
            </a:r>
            <a:r>
              <a:rPr lang="en-US" sz="1400" dirty="0">
                <a:solidFill>
                  <a:srgbClr val="00254C"/>
                </a:solidFill>
                <a:latin typeface="HelveticaNeueLT Std Lt Cn"/>
              </a:rPr>
              <a:t>providing </a:t>
            </a:r>
            <a:r>
              <a:rPr lang="en-US" sz="1400" dirty="0" smtClean="0">
                <a:solidFill>
                  <a:srgbClr val="00254C"/>
                </a:solidFill>
                <a:latin typeface="HelveticaNeueLT Std Lt Cn"/>
              </a:rPr>
              <a:t>comparison to </a:t>
            </a:r>
            <a:r>
              <a:rPr lang="en-US" sz="1400" dirty="0">
                <a:solidFill>
                  <a:srgbClr val="00254C"/>
                </a:solidFill>
                <a:latin typeface="HelveticaNeueLT Std Lt Cn"/>
              </a:rPr>
              <a:t>other aspects of data that can not be directly encapsulated in the graph structure.</a:t>
            </a:r>
          </a:p>
          <a:p>
            <a:pPr algn="just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400" dirty="0">
              <a:solidFill>
                <a:srgbClr val="00254C"/>
              </a:solidFill>
              <a:latin typeface="HelveticaNeueLT Std Lt Cn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254C"/>
                </a:solidFill>
                <a:latin typeface="HelveticaNeueLT Std Med Cn"/>
              </a:rPr>
              <a:t>FEATURES </a:t>
            </a:r>
            <a:endParaRPr lang="en-US" sz="1600" dirty="0">
              <a:solidFill>
                <a:srgbClr val="00254C"/>
              </a:solidFill>
              <a:latin typeface="HelveticaNeueLT Std Med Cn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254C"/>
                </a:solidFill>
                <a:latin typeface="HelveticaNeueLT Std Lt Cn"/>
              </a:rPr>
              <a:t>Visual encoding of data properties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254C"/>
                </a:solidFill>
                <a:latin typeface="HelveticaNeueLT Std Lt Cn"/>
              </a:rPr>
              <a:t>Overview + detail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254C"/>
                </a:solidFill>
                <a:latin typeface="HelveticaNeueLT Std Lt Cn"/>
              </a:rPr>
              <a:t>Multi-focus + context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254C"/>
                </a:solidFill>
                <a:latin typeface="HelveticaNeueLT Std Lt Cn"/>
              </a:rPr>
              <a:t>Bubbles anchoring information to node</a:t>
            </a:r>
          </a:p>
          <a:p>
            <a:pPr algn="just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400" dirty="0">
              <a:solidFill>
                <a:srgbClr val="00254C"/>
              </a:solidFill>
              <a:latin typeface="HelveticaNeueLT Std Lt Cn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200400" y="4340225"/>
            <a:ext cx="594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just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  <a:latin typeface="HelveticaNeueLT Std Med Cn"/>
              </a:rPr>
              <a:t>Multi-focus multi-level representation: (A) overview level, (B) detail level, (C) data level and (D) datum level. Anchoring the data level to the network view with large dashed bubbles allows low-level focused analysis and comparison while preserving the structure of the network.</a:t>
            </a:r>
          </a:p>
        </p:txBody>
      </p:sp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5" y="1320800"/>
            <a:ext cx="5761038" cy="2890838"/>
          </a:xfrm>
          <a:prstGeom prst="rect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3048000" y="5340350"/>
            <a:ext cx="5867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254C"/>
                </a:solidFill>
                <a:latin typeface="HelveticaNeueLT Std Med Cn"/>
              </a:rPr>
              <a:t>RESULTS </a:t>
            </a:r>
            <a:endParaRPr lang="en-US" sz="1600" dirty="0">
              <a:solidFill>
                <a:srgbClr val="00254C"/>
              </a:solidFill>
              <a:latin typeface="HelveticaNeueLT Std Lt Cn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254C"/>
                </a:solidFill>
                <a:latin typeface="HelveticaNeueLT Std Lt Cn"/>
              </a:rPr>
              <a:t>Two key players (</a:t>
            </a:r>
            <a:r>
              <a:rPr lang="en-US" sz="1400" dirty="0" err="1">
                <a:solidFill>
                  <a:srgbClr val="00254C"/>
                </a:solidFill>
                <a:latin typeface="HelveticaNeueLT Std Lt Cn"/>
              </a:rPr>
              <a:t>Dasovich</a:t>
            </a:r>
            <a:r>
              <a:rPr lang="en-US" sz="1400" dirty="0">
                <a:solidFill>
                  <a:srgbClr val="00254C"/>
                </a:solidFill>
                <a:latin typeface="HelveticaNeueLT Std Lt Cn"/>
              </a:rPr>
              <a:t> and Williams) in Enron, who were  involved in the California energy crises, were detected using our </a:t>
            </a:r>
            <a:r>
              <a:rPr lang="en-US" sz="1400" dirty="0" smtClean="0">
                <a:solidFill>
                  <a:srgbClr val="00254C"/>
                </a:solidFill>
                <a:latin typeface="HelveticaNeueLT Std Lt Cn"/>
              </a:rPr>
              <a:t>approach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254C"/>
                </a:solidFill>
                <a:latin typeface="HelveticaNeueLT Std Lt Cn"/>
              </a:rPr>
              <a:t>- not </a:t>
            </a:r>
            <a:r>
              <a:rPr lang="en-US" sz="1400" dirty="0">
                <a:solidFill>
                  <a:srgbClr val="00254C"/>
                </a:solidFill>
                <a:latin typeface="HelveticaNeueLT Std Lt Cn"/>
              </a:rPr>
              <a:t>previously been identified using </a:t>
            </a:r>
            <a:r>
              <a:rPr lang="en-US" sz="1400" dirty="0" smtClean="0">
                <a:solidFill>
                  <a:srgbClr val="00254C"/>
                </a:solidFill>
                <a:latin typeface="HelveticaNeueLT Std Lt Cn"/>
              </a:rPr>
              <a:t>visualization </a:t>
            </a:r>
            <a:r>
              <a:rPr lang="en-US" sz="1400" dirty="0">
                <a:solidFill>
                  <a:srgbClr val="00254C"/>
                </a:solidFill>
                <a:latin typeface="HelveticaNeueLT Std Lt Cn"/>
              </a:rPr>
              <a:t>tools.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51037"/>
            <a:ext cx="8686800" cy="4525963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100" dirty="0" smtClean="0"/>
              <a:t>New data sets people are talking to us about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600" dirty="0" smtClean="0"/>
              <a:t>Smart grid, smart sensors, …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600" dirty="0" smtClean="0"/>
              <a:t>Energy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2300" dirty="0" smtClean="0"/>
              <a:t>Photovoltaic panels 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2300" dirty="0" smtClean="0"/>
              <a:t>Electrical grid </a:t>
            </a:r>
            <a:r>
              <a:rPr lang="en-US" sz="2600" dirty="0" smtClean="0"/>
              <a:t>Disaster management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600" dirty="0" smtClean="0"/>
              <a:t>Re-tweeting for exposing information flow</a:t>
            </a:r>
            <a:endParaRPr lang="en-US" sz="31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3100" dirty="0" smtClean="0"/>
              <a:t>Expose </a:t>
            </a:r>
            <a:r>
              <a:rPr lang="en-US" sz="3100" dirty="0" smtClean="0"/>
              <a:t>problems with &amp; provide tools for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100" dirty="0"/>
              <a:t> </a:t>
            </a:r>
            <a:r>
              <a:rPr lang="en-US" sz="3100" dirty="0" smtClean="0"/>
              <a:t>        		visualization and semi-supervised machine learning   </a:t>
            </a:r>
            <a:endParaRPr lang="en-US" sz="31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3100" dirty="0" smtClean="0"/>
              <a:t>Software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600" dirty="0" smtClean="0"/>
              <a:t>Merge current tools, implemented in </a:t>
            </a:r>
            <a:r>
              <a:rPr lang="en-US" sz="2600" dirty="0" err="1" smtClean="0"/>
              <a:t>Cytoscape</a:t>
            </a:r>
            <a:r>
              <a:rPr lang="en-US" sz="2600" dirty="0" smtClean="0"/>
              <a:t> and </a:t>
            </a:r>
            <a:r>
              <a:rPr lang="en-US" sz="2600" dirty="0" err="1" smtClean="0"/>
              <a:t>Prefuse</a:t>
            </a:r>
            <a:r>
              <a:rPr lang="en-US" sz="2600" dirty="0" smtClean="0"/>
              <a:t>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600" dirty="0" smtClean="0"/>
              <a:t>Disseminate </a:t>
            </a:r>
            <a:r>
              <a:rPr lang="en-US" sz="2600" dirty="0" smtClean="0"/>
              <a:t>tools</a:t>
            </a:r>
            <a:endParaRPr lang="en-US" sz="31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900" dirty="0" smtClean="0"/>
              <a:t>Visual </a:t>
            </a:r>
            <a:r>
              <a:rPr lang="en-US" sz="2900" dirty="0" smtClean="0"/>
              <a:t>debugging of bugs in Bayesian networks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UI evaluation to empirically show value of </a:t>
            </a:r>
            <a:r>
              <a:rPr lang="en-US" sz="2800" dirty="0" smtClean="0"/>
              <a:t>techniques </a:t>
            </a:r>
            <a:r>
              <a:rPr lang="en-US" sz="2800" dirty="0" smtClean="0"/>
              <a:t>and tool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sz="3000" dirty="0" smtClean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6394"/>
            <a:ext cx="3352800" cy="1682406"/>
          </a:xfrm>
          <a:prstGeom prst="rect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794</Words>
  <Application>Microsoft Office PowerPoint</Application>
  <PresentationFormat>On-screen Show (4:3)</PresentationFormat>
  <Paragraphs>160</Paragraphs>
  <Slides>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Equation</vt:lpstr>
      <vt:lpstr>Visualization of Analytical Processes</vt:lpstr>
      <vt:lpstr>Project Overview</vt:lpstr>
      <vt:lpstr>Understanding Scalability of Bayesian Network Computation </vt:lpstr>
      <vt:lpstr>Elements of Visual Language</vt:lpstr>
      <vt:lpstr>Visual language can help Human Performance</vt:lpstr>
      <vt:lpstr>Slide 6</vt:lpstr>
      <vt:lpstr>Probabilistic Reasoning and Visualization for Electrical Power Systems</vt:lpstr>
      <vt:lpstr>Visualization for Large-Scale Network Analysis</vt:lpstr>
      <vt:lpstr>Future 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Visualization of Analytical Processes</dc:title>
  <dc:creator>Ole</dc:creator>
  <cp:lastModifiedBy>Ted Selker</cp:lastModifiedBy>
  <cp:revision>28</cp:revision>
  <dcterms:created xsi:type="dcterms:W3CDTF">2010-12-09T14:24:52Z</dcterms:created>
  <dcterms:modified xsi:type="dcterms:W3CDTF">2010-12-10T19:22:52Z</dcterms:modified>
</cp:coreProperties>
</file>