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s/slide22.xml" ContentType="application/vnd.openxmlformats-officedocument.presentationml.slide+xml"/>
  <Override PartName="/ppt/theme/theme2.xml" ContentType="application/vnd.openxmlformats-officedocument.theme+xml"/>
  <Override PartName="/ppt/slides/slide2.xml" ContentType="application/vnd.openxmlformats-officedocument.presentationml.slide+xml"/>
  <Override PartName="/docProps/app.xml" ContentType="application/vnd.openxmlformats-officedocument.extended-properties+xml"/>
  <Override PartName="/ppt/notesSlides/notesSlide9.xml" ContentType="application/vnd.openxmlformats-officedocument.presentationml.notesSlide+xml"/>
  <Override PartName="/ppt/slides/slide11.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viewProps.xml" ContentType="application/vnd.openxmlformats-officedocument.presentationml.viewProps+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4.xml" ContentType="application/vnd.openxmlformats-officedocument.presentationml.notesSlide+xml"/>
  <Override PartName="/ppt/slides/slide13.xml" ContentType="application/vnd.openxmlformats-officedocument.presentationml.slide+xml"/>
  <Override PartName="/ppt/slides/slide14.xml" ContentType="application/vnd.openxmlformats-officedocument.presentationml.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docProps/core.xml" ContentType="application/vnd.openxmlformats-package.core-properties+xml"/>
  <Override PartName="/ppt/slides/slide8.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Default Extension="rels" ContentType="application/vnd.openxmlformats-package.relationships+xml"/>
  <Override PartName="/ppt/slides/slide9.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19.xml" ContentType="application/vnd.openxmlformats-officedocument.presentationml.slide+xml"/>
  <Override PartName="/ppt/slides/slide12.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25"/>
  </p:notesMasterIdLst>
  <p:sldIdLst>
    <p:sldId id="262" r:id="rId2"/>
    <p:sldId id="267" r:id="rId3"/>
    <p:sldId id="268" r:id="rId4"/>
    <p:sldId id="271" r:id="rId5"/>
    <p:sldId id="272" r:id="rId6"/>
    <p:sldId id="279" r:id="rId7"/>
    <p:sldId id="275" r:id="rId8"/>
    <p:sldId id="274" r:id="rId9"/>
    <p:sldId id="276" r:id="rId10"/>
    <p:sldId id="277" r:id="rId11"/>
    <p:sldId id="263" r:id="rId12"/>
    <p:sldId id="264" r:id="rId13"/>
    <p:sldId id="265" r:id="rId14"/>
    <p:sldId id="266" r:id="rId15"/>
    <p:sldId id="278" r:id="rId16"/>
    <p:sldId id="273" r:id="rId17"/>
    <p:sldId id="269" r:id="rId18"/>
    <p:sldId id="270" r:id="rId19"/>
    <p:sldId id="257" r:id="rId20"/>
    <p:sldId id="258" r:id="rId21"/>
    <p:sldId id="259" r:id="rId22"/>
    <p:sldId id="260" r:id="rId23"/>
    <p:sldId id="261"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78475" autoAdjust="0"/>
  </p:normalViewPr>
  <p:slideViewPr>
    <p:cSldViewPr snapToObjects="1">
      <p:cViewPr varScale="1">
        <p:scale>
          <a:sx n="92" d="100"/>
          <a:sy n="92" d="100"/>
        </p:scale>
        <p:origin x="-552"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7" Type="http://schemas.openxmlformats.org/officeDocument/2006/relationships/slide" Target="slides/slide6.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notesMaster" Target="notesMasters/notesMaster1.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presProps" Target="presProps.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viewProps" Target="viewProps.xml"/><Relationship Id="rId26" Type="http://schemas.openxmlformats.org/officeDocument/2006/relationships/printerSettings" Target="printerSettings/printerSettings1.bin"/><Relationship Id="rId30" Type="http://schemas.openxmlformats.org/officeDocument/2006/relationships/tableStyles" Target="tableStyles.xml"/><Relationship Id="rId11" Type="http://schemas.openxmlformats.org/officeDocument/2006/relationships/slide" Target="slides/slide10.xml"/><Relationship Id="rId29" Type="http://schemas.openxmlformats.org/officeDocument/2006/relationships/theme" Target="theme/theme1.xml"/><Relationship Id="rId6" Type="http://schemas.openxmlformats.org/officeDocument/2006/relationships/slide" Target="slides/slide5.xml"/><Relationship Id="rId16" Type="http://schemas.openxmlformats.org/officeDocument/2006/relationships/slide" Target="slides/slide15.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A7BF04-F90B-2C48-8E54-B73E6694D0B3}" type="datetimeFigureOut">
              <a:rPr lang="en-US" smtClean="0"/>
              <a:pPr/>
              <a:t>12/2/09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848833-5C83-8B41-873C-D66677BADE3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848833-5C83-8B41-873C-D66677BADE33}"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Derivatives</a:t>
            </a:r>
            <a:r>
              <a:rPr lang="en-US" baseline="0" dirty="0" smtClean="0"/>
              <a:t> provide a number of applications for visualizing social networks. In this case, it provides a ranking of edges that highlights the main clusters and groups.</a:t>
            </a:r>
            <a:endParaRPr lang="en-US" dirty="0"/>
          </a:p>
        </p:txBody>
      </p:sp>
      <p:sp>
        <p:nvSpPr>
          <p:cNvPr id="4" name="Slide Number Placeholder 3"/>
          <p:cNvSpPr>
            <a:spLocks noGrp="1"/>
          </p:cNvSpPr>
          <p:nvPr>
            <p:ph type="sldNum" sz="quarter" idx="10"/>
          </p:nvPr>
        </p:nvSpPr>
        <p:spPr/>
        <p:txBody>
          <a:bodyPr/>
          <a:lstStyle/>
          <a:p>
            <a:fld id="{5E848833-5C83-8B41-873C-D66677BADE33}" type="slidenum">
              <a:rPr lang="en-US" smtClean="0"/>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am going to start by talking about my</a:t>
            </a:r>
            <a:r>
              <a:rPr lang="en-US" baseline="0" dirty="0" smtClean="0"/>
              <a:t> visual analytics</a:t>
            </a:r>
            <a:r>
              <a:rPr lang="en-US" dirty="0" smtClean="0"/>
              <a:t> research development and then</a:t>
            </a:r>
            <a:r>
              <a:rPr lang="en-US" baseline="0" dirty="0" smtClean="0"/>
              <a:t> I will</a:t>
            </a:r>
            <a:r>
              <a:rPr lang="en-US" dirty="0" smtClean="0"/>
              <a:t> touch on education</a:t>
            </a:r>
            <a:r>
              <a:rPr lang="en-US" baseline="0" dirty="0" smtClean="0"/>
              <a:t> and training.   Finally, I have a few recommendations. </a:t>
            </a:r>
            <a:endParaRPr lang="en-US" dirty="0"/>
          </a:p>
        </p:txBody>
      </p:sp>
      <p:sp>
        <p:nvSpPr>
          <p:cNvPr id="4" name="Slide Number Placeholder 3"/>
          <p:cNvSpPr>
            <a:spLocks noGrp="1"/>
          </p:cNvSpPr>
          <p:nvPr>
            <p:ph type="sldNum" sz="quarter" idx="10"/>
          </p:nvPr>
        </p:nvSpPr>
        <p:spPr/>
        <p:txBody>
          <a:bodyPr/>
          <a:lstStyle/>
          <a:p>
            <a:fld id="{5E848833-5C83-8B41-873C-D66677BADE33}"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some</a:t>
            </a:r>
            <a:r>
              <a:rPr lang="en-US" baseline="0" dirty="0" smtClean="0"/>
              <a:t> of you know, over the years, my research has been mainly in scientific visualization and high performance computing and rendering for visualization.  A few years after I joined UC Davis, I started working on </a:t>
            </a:r>
            <a:r>
              <a:rPr lang="en-US" baseline="0" dirty="0" err="1" smtClean="0"/>
              <a:t>infovis</a:t>
            </a:r>
            <a:r>
              <a:rPr lang="en-US" baseline="0" dirty="0" smtClean="0"/>
              <a:t> and began with network security visualization work, which led to the annual </a:t>
            </a:r>
            <a:r>
              <a:rPr lang="en-US" baseline="0" dirty="0" err="1" smtClean="0"/>
              <a:t>VizSEC</a:t>
            </a:r>
            <a:r>
              <a:rPr lang="en-US" baseline="0" dirty="0" smtClean="0"/>
              <a:t> workshops. In early stages, my work was still  largely focusing on algorithms for interactivity and visual and interface design, all very much computer science flavor.  One of our interactive graph visualization algorithm is now used by FBI analysts. Then I realized that I have to look into alternative solutions such that we can better cope with scale, dimensionality, complexity, and heterogeneity. One  basic approach we use is to mathematically transform data to a different space for visualization. </a:t>
            </a:r>
            <a:endParaRPr lang="en-US" dirty="0"/>
          </a:p>
        </p:txBody>
      </p:sp>
      <p:sp>
        <p:nvSpPr>
          <p:cNvPr id="4" name="Slide Number Placeholder 3"/>
          <p:cNvSpPr>
            <a:spLocks noGrp="1"/>
          </p:cNvSpPr>
          <p:nvPr>
            <p:ph type="sldNum" sz="quarter" idx="10"/>
          </p:nvPr>
        </p:nvSpPr>
        <p:spPr/>
        <p:txBody>
          <a:bodyPr/>
          <a:lstStyle/>
          <a:p>
            <a:fld id="{5E848833-5C83-8B41-873C-D66677BADE33}"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12FC5F-2981-934D-82E3-162413EECCD0}" type="slidenum">
              <a:rPr lang="en-US"/>
              <a:pPr/>
              <a:t>4</a:t>
            </a:fld>
            <a:endParaRPr lang="en-US"/>
          </a:p>
        </p:txBody>
      </p:sp>
      <p:sp>
        <p:nvSpPr>
          <p:cNvPr id="61849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18499" name="Rectangle 3"/>
          <p:cNvSpPr>
            <a:spLocks noGrp="1" noChangeArrowheads="1"/>
          </p:cNvSpPr>
          <p:nvPr>
            <p:ph type="body" idx="1"/>
          </p:nvPr>
        </p:nvSpPr>
        <p:spPr bwMode="auto">
          <a:xfrm>
            <a:off x="915008" y="4343093"/>
            <a:ext cx="5027984" cy="4115721"/>
          </a:xfrm>
          <a:prstGeom prst="rect">
            <a:avLst/>
          </a:prstGeom>
          <a:solidFill>
            <a:srgbClr val="FFFFFF"/>
          </a:solidFill>
          <a:ln>
            <a:solidFill>
              <a:srgbClr val="000000"/>
            </a:solidFill>
            <a:miter lim="800000"/>
            <a:headEnd/>
            <a:tailEnd/>
          </a:ln>
        </p:spPr>
        <p:txBody>
          <a:bodyPr lIns="91432" tIns="45715" rIns="91432" bIns="45715">
            <a:prstTxWarp prst="textNoShape">
              <a:avLst/>
            </a:prstTxWarp>
          </a:bodyPr>
          <a:lstStyle/>
          <a:p>
            <a:r>
              <a:rPr lang="en-US" dirty="0" smtClean="0"/>
              <a:t>When we worked</a:t>
            </a:r>
            <a:r>
              <a:rPr lang="en-US" baseline="0" dirty="0" smtClean="0"/>
              <a:t> on scan data, to cope with the continuous streams of scans, we determined we must have more automatic method to organize the scans for the analysts to examine.  What we did is to transform the scan pictures into </a:t>
            </a:r>
            <a:r>
              <a:rPr lang="en-US" baseline="0" dirty="0" err="1" smtClean="0"/>
              <a:t>scalograms</a:t>
            </a:r>
            <a:r>
              <a:rPr lang="en-US" baseline="0" dirty="0" smtClean="0"/>
              <a:t> which can be systematically compared and classified. From there, we can conduct a variety of visual analysis. </a:t>
            </a:r>
            <a:endParaRPr lang="en-US" dirty="0" smtClean="0"/>
          </a:p>
          <a:p>
            <a:endParaRPr lang="en-US" dirty="0" smtClean="0"/>
          </a:p>
          <a:p>
            <a:r>
              <a:rPr lang="en-US" dirty="0" err="1" smtClean="0"/>
              <a:t>ScanVis</a:t>
            </a:r>
            <a:r>
              <a:rPr lang="en-US" dirty="0" smtClean="0"/>
              <a:t> </a:t>
            </a:r>
            <a:r>
              <a:rPr lang="en-US" dirty="0"/>
              <a:t>is for characterizing and  classifying scans.  From the scan data obtained by filtering the original network streams, a set of derived metrics are created which we call modes showing different aspects of the data.  We can certainly look at the mode data directly but there are too many scans.  </a:t>
            </a:r>
            <a:r>
              <a:rPr lang="en-US" dirty="0" err="1"/>
              <a:t>ScanVis</a:t>
            </a:r>
            <a:r>
              <a:rPr lang="en-US" dirty="0"/>
              <a:t> convert modes into much more compact </a:t>
            </a:r>
            <a:r>
              <a:rPr lang="en-US" dirty="0" err="1"/>
              <a:t>scalograms</a:t>
            </a:r>
            <a:r>
              <a:rPr lang="en-US" dirty="0"/>
              <a:t> which can be systematically compared and classified.  The results are a graph which is composed of clusters of scans that share similar characteristics.  The graph gives the user an overview of the overall data, and the user can then choose specific groups of scans to take a closer look. What the user learns from the detailed view of the scans can be used to bias the overview--forming a feedback loop of refining one’s understanding of the scans. </a:t>
            </a:r>
          </a:p>
          <a:p>
            <a:endParaRPr lang="en-US" dirty="0"/>
          </a:p>
          <a:p>
            <a:r>
              <a:rPr lang="en-US" dirty="0"/>
              <a:t>Let me go over some of the steps here in greater details.</a:t>
            </a:r>
          </a:p>
          <a:p>
            <a:endParaRPr lang="en-US" dirty="0"/>
          </a:p>
          <a:p>
            <a:r>
              <a:rPr lang="en-US" dirty="0"/>
              <a:t>What next?</a:t>
            </a:r>
          </a:p>
          <a:p>
            <a:r>
              <a:rPr lang="en-US" dirty="0"/>
              <a:t>Good Statistical fingerprint (average or stand div … for automatic classification and detection ..)</a:t>
            </a:r>
          </a:p>
          <a:p>
            <a:r>
              <a:rPr lang="en-US" dirty="0"/>
              <a:t>The end results can be used to </a:t>
            </a:r>
            <a:r>
              <a:rPr lang="en-US" dirty="0" err="1"/>
              <a:t>iden</a:t>
            </a:r>
            <a:r>
              <a:rPr lang="en-US" dirty="0"/>
              <a:t>/classify unknown scans …</a:t>
            </a:r>
          </a:p>
          <a:p>
            <a:endParaRPr lang="en-US" dirty="0"/>
          </a:p>
          <a:p>
            <a:r>
              <a:rPr lang="en-US" dirty="0"/>
              <a:t>Approximation variation of the data at that frequency</a:t>
            </a:r>
          </a:p>
          <a:p>
            <a:r>
              <a:rPr lang="en-US" dirty="0"/>
              <a:t>Overview: show relationships between scans</a:t>
            </a:r>
          </a:p>
          <a:p>
            <a:r>
              <a:rPr lang="en-US" dirty="0"/>
              <a:t>Details: individual scans for comparison</a:t>
            </a:r>
          </a:p>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Finally, on the left</a:t>
            </a:r>
            <a:r>
              <a:rPr lang="en-US" baseline="0" dirty="0" smtClean="0"/>
              <a:t> it’s a direct visualization of  phone communication network in the VAST 2008 contest data. After c</a:t>
            </a:r>
            <a:r>
              <a:rPr lang="en-US" dirty="0" smtClean="0"/>
              <a:t>entrality</a:t>
            </a:r>
            <a:r>
              <a:rPr lang="en-US" baseline="0" dirty="0" smtClean="0"/>
              <a:t> analysis (based on partial derivative of Markov importance with respect to the degree of nodes), as shown on the right, we are able to  discover hidden relations or implicit links between 4 pairs of nodes.   Increasingly, we are using mathematical methods in our solutions. </a:t>
            </a:r>
          </a:p>
          <a:p>
            <a:endParaRPr lang="en-US" baseline="0" dirty="0" smtClean="0"/>
          </a:p>
          <a:p>
            <a:r>
              <a:rPr lang="en-US" baseline="0" dirty="0" smtClean="0"/>
              <a:t>Computing the ranking of edges rather than nodes, which tells us the impact of changes in a node to the importance of another. </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It become</a:t>
            </a:r>
            <a:r>
              <a:rPr lang="en-US" baseline="0" dirty="0" smtClean="0"/>
              <a:t>s clear that visualizing data directly, in many cases, won’t reveal all the important information.  We must seek mathematical analysis techniques to transform data or to extract structure/pattern/trend from the data, and then provide a visual interface for the analysts to browse over the resulting data. </a:t>
            </a:r>
          </a:p>
          <a:p>
            <a:endParaRPr lang="en-US" dirty="0"/>
          </a:p>
        </p:txBody>
      </p:sp>
      <p:sp>
        <p:nvSpPr>
          <p:cNvPr id="4" name="Slide Number Placeholder 3"/>
          <p:cNvSpPr>
            <a:spLocks noGrp="1"/>
          </p:cNvSpPr>
          <p:nvPr>
            <p:ph type="sldNum" sz="quarter" idx="10"/>
          </p:nvPr>
        </p:nvSpPr>
        <p:spPr/>
        <p:txBody>
          <a:bodyPr/>
          <a:lstStyle/>
          <a:p>
            <a:fld id="{5E848833-5C83-8B41-873C-D66677BADE33}"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Based on a proximity</a:t>
            </a:r>
            <a:r>
              <a:rPr lang="en-US" baseline="0" dirty="0" smtClean="0"/>
              <a:t> measure, in this case, distance from the bomb, we created this visualization.  The x-axis is time, and the y-axis is distance from the bomb. </a:t>
            </a:r>
            <a:r>
              <a:rPr lang="en-US" sz="1200" kern="1200" dirty="0" smtClean="0">
                <a:solidFill>
                  <a:schemeClr val="tx1"/>
                </a:solidFill>
                <a:latin typeface="Times" charset="0"/>
                <a:ea typeface="+mn-ea"/>
                <a:cs typeface="+mn-cs"/>
              </a:rPr>
              <a:t>Red, orange, green, and blue lines depict those who successfully left the </a:t>
            </a:r>
            <a:r>
              <a:rPr lang="en-US" sz="1200" kern="1200" dirty="0" err="1" smtClean="0">
                <a:solidFill>
                  <a:schemeClr val="tx1"/>
                </a:solidFill>
                <a:latin typeface="Times" charset="0"/>
                <a:ea typeface="+mn-ea"/>
                <a:cs typeface="+mn-cs"/>
              </a:rPr>
              <a:t>building.The</a:t>
            </a:r>
            <a:r>
              <a:rPr lang="en-US" sz="1200" kern="1200" dirty="0" smtClean="0">
                <a:solidFill>
                  <a:schemeClr val="tx1"/>
                </a:solidFill>
                <a:latin typeface="Times" charset="0"/>
                <a:ea typeface="+mn-ea"/>
                <a:cs typeface="+mn-cs"/>
              </a:rPr>
              <a:t> longer red line is the bomber.  All remaining grey color lines show those who did not make it out.   The clutter in</a:t>
            </a:r>
            <a:r>
              <a:rPr lang="en-US" sz="1200" kern="1200" baseline="0" dirty="0" smtClean="0">
                <a:solidFill>
                  <a:schemeClr val="tx1"/>
                </a:solidFill>
                <a:latin typeface="Times" charset="0"/>
                <a:ea typeface="+mn-ea"/>
                <a:cs typeface="+mn-cs"/>
              </a:rPr>
              <a:t> the upper side of the plot illustrates a congestion as lines coverage (to one of the exits), and final divergence. </a:t>
            </a:r>
            <a:endParaRPr lang="en-US" smtClean="0"/>
          </a:p>
          <a:p>
            <a:endParaRPr lang="en-US"/>
          </a:p>
        </p:txBody>
      </p:sp>
      <p:sp>
        <p:nvSpPr>
          <p:cNvPr id="4" name="Slide Number Placeholder 3"/>
          <p:cNvSpPr>
            <a:spLocks noGrp="1"/>
          </p:cNvSpPr>
          <p:nvPr>
            <p:ph type="sldNum" sz="quarter" idx="10"/>
          </p:nvPr>
        </p:nvSpPr>
        <p:spPr/>
        <p:txBody>
          <a:bodyPr/>
          <a:lstStyle/>
          <a:p>
            <a:fld id="{5E848833-5C83-8B41-873C-D66677BADE33}"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a:t>
            </a:r>
            <a:r>
              <a:rPr lang="en-US" baseline="0" dirty="0" smtClean="0"/>
              <a:t>ew graduate students often ask me what mathematics classes they should take beyond calculus, linear algebra, statistics, and discrete math. After working in visual analytics for a few years, it’s clear to me they need to know more than elementary statistics, and they should learn functional analysis as well as number analysis. The other training I find valuable is offered by the annual VAST contest. </a:t>
            </a:r>
            <a:endParaRPr lang="en-US" dirty="0"/>
          </a:p>
        </p:txBody>
      </p:sp>
      <p:sp>
        <p:nvSpPr>
          <p:cNvPr id="4" name="Slide Number Placeholder 3"/>
          <p:cNvSpPr>
            <a:spLocks noGrp="1"/>
          </p:cNvSpPr>
          <p:nvPr>
            <p:ph type="sldNum" sz="quarter" idx="10"/>
          </p:nvPr>
        </p:nvSpPr>
        <p:spPr/>
        <p:txBody>
          <a:bodyPr/>
          <a:lstStyle/>
          <a:p>
            <a:fld id="{5E848833-5C83-8B41-873C-D66677BADE33}"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analyzing</a:t>
            </a:r>
            <a:r>
              <a:rPr lang="en-US" baseline="0" dirty="0" smtClean="0"/>
              <a:t> social network, by computing centrality derivatives, we are able to better separate the two main clusters in the MIT reality dataset, as shown on the right, the Media Lab people and the Sloan school students. We can even identify some smaller clusters within the Media </a:t>
            </a:r>
            <a:r>
              <a:rPr lang="en-US" baseline="0" dirty="0" err="1" smtClean="0"/>
              <a:t>labcluster</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5E848833-5C83-8B41-873C-D66677BADE33}" type="slidenum">
              <a:rPr lang="en-US" smtClean="0"/>
              <a:pPr/>
              <a:t>17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A0B6AB-58EC-4C41-9066-90BB52A63D08}" type="slidenum">
              <a:rPr lang="en-US"/>
              <a:pPr/>
              <a:t>18</a:t>
            </a:fld>
            <a:endParaRPr lang="en-US"/>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p:txBody>
          <a:bodyPr/>
          <a:lstStyle/>
          <a:p>
            <a:r>
              <a:rPr lang="en-US" altLang="zh-TW" dirty="0" err="1" smtClean="0">
                <a:ea typeface="新細明體" pitchFamily="-107" charset="-120"/>
                <a:cs typeface="新細明體" pitchFamily="-107" charset="-120"/>
              </a:rPr>
              <a:t>PortVis</a:t>
            </a:r>
            <a:r>
              <a:rPr lang="en-US" altLang="zh-TW" dirty="0" smtClean="0">
                <a:ea typeface="新細明體" pitchFamily="-107" charset="-120"/>
                <a:cs typeface="新細明體" pitchFamily="-107" charset="-120"/>
              </a:rPr>
              <a:t> is a system we built for visual</a:t>
            </a:r>
            <a:r>
              <a:rPr lang="en-US" altLang="zh-TW" baseline="0" dirty="0" smtClean="0">
                <a:ea typeface="新細明體" pitchFamily="-107" charset="-120"/>
                <a:cs typeface="新細明體" pitchFamily="-107" charset="-120"/>
              </a:rPr>
              <a:t> analysis of TCP port data. It’s a very conventional design supporting a drill down process allowing us to identify some questionable ports and see detailed information about the port.  It’s more an analysis tool but not a discovery tool. </a:t>
            </a:r>
            <a:endParaRPr lang="en-US" altLang="zh-TW" dirty="0" smtClean="0">
              <a:ea typeface="新細明體" pitchFamily="-107" charset="-120"/>
              <a:cs typeface="新細明體" pitchFamily="-107" charset="-120"/>
            </a:endParaRPr>
          </a:p>
          <a:p>
            <a:endParaRPr lang="en-US" altLang="zh-TW" dirty="0" smtClean="0">
              <a:ea typeface="新細明體" pitchFamily="-107" charset="-120"/>
              <a:cs typeface="新細明體" pitchFamily="-107" charset="-120"/>
            </a:endParaRPr>
          </a:p>
          <a:p>
            <a:r>
              <a:rPr lang="en-US" altLang="zh-TW" dirty="0" smtClean="0">
                <a:ea typeface="新細明體" pitchFamily="-107" charset="-120"/>
                <a:cs typeface="新細明體" pitchFamily="-107" charset="-120"/>
              </a:rPr>
              <a:t>Most </a:t>
            </a:r>
            <a:r>
              <a:rPr lang="en-US" altLang="zh-TW" dirty="0">
                <a:ea typeface="新細明體" pitchFamily="-107" charset="-120"/>
                <a:cs typeface="新細明體" pitchFamily="-107" charset="-120"/>
              </a:rPr>
              <a:t>of the</a:t>
            </a:r>
            <a:r>
              <a:rPr lang="en-US" dirty="0"/>
              <a:t>  systems </a:t>
            </a:r>
            <a:r>
              <a:rPr lang="en-US" altLang="zh-TW" dirty="0">
                <a:ea typeface="新細明體" pitchFamily="-107" charset="-120"/>
                <a:cs typeface="新細明體" pitchFamily="-107" charset="-120"/>
              </a:rPr>
              <a:t>we have developed </a:t>
            </a:r>
            <a:r>
              <a:rPr lang="en-US" dirty="0"/>
              <a:t>effectively supports the typical overview-and-drill-down-to-details process. </a:t>
            </a:r>
            <a:r>
              <a:rPr lang="en-US" altLang="zh-TW" dirty="0">
                <a:ea typeface="新細明體" pitchFamily="-107" charset="-120"/>
                <a:cs typeface="新細明體" pitchFamily="-107" charset="-120"/>
              </a:rPr>
              <a:t>The TCP  </a:t>
            </a:r>
            <a:r>
              <a:rPr lang="zh-TW" dirty="0"/>
              <a:t>port</a:t>
            </a:r>
            <a:r>
              <a:rPr lang="en-US" dirty="0"/>
              <a:t> data visualization system provides the analyst an overview of the data collected over a period of time, as shown on the left.  The user selects a particular time frame and the corresponding cumulative data is displayed in the middle. The analyst can then choose some particular port and see detailed information about that port.</a:t>
            </a:r>
            <a:endParaRPr lang="en-US" altLang="zh-TW" dirty="0"/>
          </a:p>
          <a:p>
            <a:r>
              <a:rPr lang="en-US" altLang="zh-TW" dirty="0">
                <a:ea typeface="新細明體" pitchFamily="-107" charset="-120"/>
                <a:cs typeface="新細明體" pitchFamily="-107" charset="-120"/>
              </a:rPr>
              <a:t>Timeline </a:t>
            </a:r>
            <a:r>
              <a:rPr lang="en-US" altLang="zh-TW" dirty="0" err="1">
                <a:ea typeface="新細明體" pitchFamily="-107" charset="-120"/>
                <a:cs typeface="新細明體" pitchFamily="-107" charset="-120"/>
              </a:rPr>
              <a:t>vis</a:t>
            </a:r>
            <a:r>
              <a:rPr lang="en-US" altLang="zh-TW" dirty="0">
                <a:ea typeface="新細明體" pitchFamily="-107" charset="-120"/>
                <a:cs typeface="新細明體" pitchFamily="-107" charset="-120"/>
              </a:rPr>
              <a:t>:  vertical axis=time  horizontal axis=port range.</a:t>
            </a:r>
          </a:p>
          <a:p>
            <a:r>
              <a:rPr lang="en-US" altLang="zh-TW" dirty="0">
                <a:ea typeface="新細明體" pitchFamily="-107" charset="-120"/>
                <a:cs typeface="新細明體" pitchFamily="-107" charset="-120"/>
              </a:rPr>
              <a:t>Main visualization: </a:t>
            </a:r>
            <a:r>
              <a:rPr lang="en-US" altLang="zh-TW" dirty="0" err="1">
                <a:ea typeface="新細明體" pitchFamily="-107" charset="-120"/>
                <a:cs typeface="新細明體" pitchFamily="-107" charset="-120"/>
              </a:rPr>
              <a:t>x</a:t>
            </a:r>
            <a:r>
              <a:rPr lang="en-US" altLang="zh-TW" dirty="0">
                <a:ea typeface="新細明體" pitchFamily="-107" charset="-120"/>
                <a:cs typeface="新細明體" pitchFamily="-107" charset="-120"/>
              </a:rPr>
              <a:t> axis=high byte of the port number   </a:t>
            </a:r>
            <a:r>
              <a:rPr lang="en-US" altLang="zh-TW" dirty="0" err="1">
                <a:ea typeface="新細明體" pitchFamily="-107" charset="-120"/>
                <a:cs typeface="新細明體" pitchFamily="-107" charset="-120"/>
              </a:rPr>
              <a:t>y</a:t>
            </a:r>
            <a:r>
              <a:rPr lang="en-US" altLang="zh-TW" dirty="0">
                <a:ea typeface="新細明體" pitchFamily="-107" charset="-120"/>
                <a:cs typeface="新細明體" pitchFamily="-107" charset="-120"/>
              </a:rPr>
              <a:t> axis=low byte of the port number  color=how many sessions on the port (dark=low white=high)</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0872E2E-EC42-6149-9A61-CA32EAF3EDBE}" type="datetimeFigureOut">
              <a:rPr lang="en-US" smtClean="0"/>
              <a:pPr/>
              <a:t>12/2/09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D26C15-0E5A-1449-B4F9-6481766034C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872E2E-EC42-6149-9A61-CA32EAF3EDBE}" type="datetimeFigureOut">
              <a:rPr lang="en-US" smtClean="0"/>
              <a:pPr/>
              <a:t>12/2/09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D26C15-0E5A-1449-B4F9-6481766034C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872E2E-EC42-6149-9A61-CA32EAF3EDBE}" type="datetimeFigureOut">
              <a:rPr lang="en-US" smtClean="0"/>
              <a:pPr/>
              <a:t>12/2/09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D26C15-0E5A-1449-B4F9-6481766034C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872E2E-EC42-6149-9A61-CA32EAF3EDBE}" type="datetimeFigureOut">
              <a:rPr lang="en-US" smtClean="0"/>
              <a:pPr/>
              <a:t>12/2/09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D26C15-0E5A-1449-B4F9-6481766034C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872E2E-EC42-6149-9A61-CA32EAF3EDBE}" type="datetimeFigureOut">
              <a:rPr lang="en-US" smtClean="0"/>
              <a:pPr/>
              <a:t>12/2/09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D26C15-0E5A-1449-B4F9-6481766034C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0872E2E-EC42-6149-9A61-CA32EAF3EDBE}" type="datetimeFigureOut">
              <a:rPr lang="en-US" smtClean="0"/>
              <a:pPr/>
              <a:t>12/2/09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D26C15-0E5A-1449-B4F9-6481766034C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0872E2E-EC42-6149-9A61-CA32EAF3EDBE}" type="datetimeFigureOut">
              <a:rPr lang="en-US" smtClean="0"/>
              <a:pPr/>
              <a:t>12/2/09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D26C15-0E5A-1449-B4F9-6481766034C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0872E2E-EC42-6149-9A61-CA32EAF3EDBE}" type="datetimeFigureOut">
              <a:rPr lang="en-US" smtClean="0"/>
              <a:pPr/>
              <a:t>12/2/09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D26C15-0E5A-1449-B4F9-6481766034C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872E2E-EC42-6149-9A61-CA32EAF3EDBE}" type="datetimeFigureOut">
              <a:rPr lang="en-US" smtClean="0"/>
              <a:pPr/>
              <a:t>12/2/09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D26C15-0E5A-1449-B4F9-6481766034C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872E2E-EC42-6149-9A61-CA32EAF3EDBE}" type="datetimeFigureOut">
              <a:rPr lang="en-US" smtClean="0"/>
              <a:pPr/>
              <a:t>12/2/09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D26C15-0E5A-1449-B4F9-6481766034C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872E2E-EC42-6149-9A61-CA32EAF3EDBE}" type="datetimeFigureOut">
              <a:rPr lang="en-US" smtClean="0"/>
              <a:pPr/>
              <a:t>12/2/09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D26C15-0E5A-1449-B4F9-6481766034C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872E2E-EC42-6149-9A61-CA32EAF3EDBE}" type="datetimeFigureOut">
              <a:rPr lang="en-US" smtClean="0"/>
              <a:pPr/>
              <a:t>12/2/09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D26C15-0E5A-1449-B4F9-6481766034C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3"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4" Type="http://schemas.openxmlformats.org/officeDocument/2006/relationships/image" Target="../media/image2.png"/><Relationship Id="rId10" Type="http://schemas.openxmlformats.org/officeDocument/2006/relationships/image" Target="../media/image8.png"/><Relationship Id="rId5" Type="http://schemas.openxmlformats.org/officeDocument/2006/relationships/image" Target="../media/image3.png"/><Relationship Id="rId7" Type="http://schemas.openxmlformats.org/officeDocument/2006/relationships/image" Target="../media/image5.png"/><Relationship Id="rId11"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4.xml"/><Relationship Id="rId9" Type="http://schemas.openxmlformats.org/officeDocument/2006/relationships/image" Target="../media/image7.png"/><Relationship Id="rId3" Type="http://schemas.openxmlformats.org/officeDocument/2006/relationships/image" Target="../media/image1.png"/><Relationship Id="rId6" Type="http://schemas.openxmlformats.org/officeDocument/2006/relationships/image" Target="../media/image4.png"/></Relationships>
</file>

<file path=ppt/slides/_rels/slide5.xml.rels><?xml version="1.0" encoding="UTF-8" standalone="yes"?>
<Relationships xmlns="http://schemas.openxmlformats.org/package/2006/relationships"><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981200"/>
            <a:ext cx="7772400" cy="1470025"/>
          </a:xfrm>
        </p:spPr>
        <p:txBody>
          <a:bodyPr>
            <a:noAutofit/>
          </a:bodyPr>
          <a:lstStyle/>
          <a:p>
            <a:r>
              <a:rPr lang="en-US" sz="4900" dirty="0" smtClean="0">
                <a:solidFill>
                  <a:schemeClr val="accent1">
                    <a:lumMod val="75000"/>
                  </a:schemeClr>
                </a:solidFill>
              </a:rPr>
              <a:t>Visual Analytics </a:t>
            </a:r>
            <a:br>
              <a:rPr lang="en-US" sz="4900" dirty="0" smtClean="0">
                <a:solidFill>
                  <a:schemeClr val="accent1">
                    <a:lumMod val="75000"/>
                  </a:schemeClr>
                </a:solidFill>
              </a:rPr>
            </a:br>
            <a:r>
              <a:rPr lang="en-US" sz="4900" dirty="0" smtClean="0">
                <a:solidFill>
                  <a:schemeClr val="accent1">
                    <a:lumMod val="75000"/>
                  </a:schemeClr>
                </a:solidFill>
              </a:rPr>
              <a:t>Research and Education</a:t>
            </a:r>
            <a:endParaRPr lang="en-US" sz="4900" dirty="0">
              <a:solidFill>
                <a:schemeClr val="accent1">
                  <a:lumMod val="75000"/>
                </a:schemeClr>
              </a:solidFill>
            </a:endParaRPr>
          </a:p>
        </p:txBody>
      </p:sp>
      <p:sp>
        <p:nvSpPr>
          <p:cNvPr id="5" name="Subtitle 4"/>
          <p:cNvSpPr>
            <a:spLocks noGrp="1"/>
          </p:cNvSpPr>
          <p:nvPr>
            <p:ph type="subTitle" idx="1"/>
          </p:nvPr>
        </p:nvSpPr>
        <p:spPr/>
        <p:txBody>
          <a:bodyPr/>
          <a:lstStyle/>
          <a:p>
            <a:r>
              <a:rPr lang="en-US" dirty="0" smtClean="0"/>
              <a:t>Kwan-Liu Ma</a:t>
            </a:r>
          </a:p>
          <a:p>
            <a:r>
              <a:rPr lang="en-US" dirty="0" smtClean="0">
                <a:solidFill>
                  <a:srgbClr val="17375E"/>
                </a:solidFill>
              </a:rPr>
              <a:t>Department of Computer Science</a:t>
            </a:r>
          </a:p>
          <a:p>
            <a:r>
              <a:rPr lang="en-US" dirty="0" smtClean="0">
                <a:solidFill>
                  <a:srgbClr val="17375E"/>
                </a:solidFill>
              </a:rPr>
              <a:t>University of California, Davis</a:t>
            </a:r>
            <a:endParaRPr lang="en-US" dirty="0">
              <a:solidFill>
                <a:srgbClr val="17375E"/>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17375E"/>
                </a:solidFill>
              </a:rPr>
              <a:t>Recommendations</a:t>
            </a:r>
            <a:endParaRPr lang="en-US" dirty="0">
              <a:solidFill>
                <a:srgbClr val="17375E"/>
              </a:solidFill>
            </a:endParaRPr>
          </a:p>
        </p:txBody>
      </p:sp>
      <p:sp>
        <p:nvSpPr>
          <p:cNvPr id="5" name="Content Placeholder 4"/>
          <p:cNvSpPr>
            <a:spLocks noGrp="1"/>
          </p:cNvSpPr>
          <p:nvPr>
            <p:ph idx="1"/>
          </p:nvPr>
        </p:nvSpPr>
        <p:spPr>
          <a:xfrm>
            <a:off x="457200" y="1524000"/>
            <a:ext cx="8229600" cy="4525963"/>
          </a:xfrm>
        </p:spPr>
        <p:txBody>
          <a:bodyPr/>
          <a:lstStyle/>
          <a:p>
            <a:r>
              <a:rPr lang="en-US" dirty="0" smtClean="0"/>
              <a:t>Collaborating with statisticians</a:t>
            </a:r>
          </a:p>
          <a:p>
            <a:r>
              <a:rPr lang="en-US" dirty="0" smtClean="0"/>
              <a:t>Participating in VAST contests</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17375E"/>
                </a:solidFill>
              </a:rPr>
              <a:t>Recommendations</a:t>
            </a:r>
            <a:endParaRPr lang="en-US" dirty="0">
              <a:solidFill>
                <a:srgbClr val="17375E"/>
              </a:solidFill>
            </a:endParaRPr>
          </a:p>
        </p:txBody>
      </p:sp>
      <p:sp>
        <p:nvSpPr>
          <p:cNvPr id="5" name="Content Placeholder 4"/>
          <p:cNvSpPr>
            <a:spLocks noGrp="1"/>
          </p:cNvSpPr>
          <p:nvPr>
            <p:ph idx="1"/>
          </p:nvPr>
        </p:nvSpPr>
        <p:spPr/>
        <p:txBody>
          <a:bodyPr/>
          <a:lstStyle/>
          <a:p>
            <a:r>
              <a:rPr lang="en-US" dirty="0" smtClean="0"/>
              <a:t>Collaborating with statisticians</a:t>
            </a:r>
          </a:p>
          <a:p>
            <a:r>
              <a:rPr lang="en-US" dirty="0" smtClean="0"/>
              <a:t>Participating in VAST contests</a:t>
            </a:r>
          </a:p>
          <a:p>
            <a:r>
              <a:rPr lang="en-US" dirty="0" smtClean="0"/>
              <a:t>Following up VAST contests </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17375E"/>
                </a:solidFill>
              </a:rPr>
              <a:t>Recommendations</a:t>
            </a:r>
            <a:endParaRPr lang="en-US" dirty="0">
              <a:solidFill>
                <a:srgbClr val="17375E"/>
              </a:solidFill>
            </a:endParaRPr>
          </a:p>
        </p:txBody>
      </p:sp>
      <p:sp>
        <p:nvSpPr>
          <p:cNvPr id="5" name="Content Placeholder 4"/>
          <p:cNvSpPr>
            <a:spLocks noGrp="1"/>
          </p:cNvSpPr>
          <p:nvPr>
            <p:ph idx="1"/>
          </p:nvPr>
        </p:nvSpPr>
        <p:spPr/>
        <p:txBody>
          <a:bodyPr/>
          <a:lstStyle/>
          <a:p>
            <a:r>
              <a:rPr lang="en-US" dirty="0" smtClean="0"/>
              <a:t>Collaborating with statisticians</a:t>
            </a:r>
          </a:p>
          <a:p>
            <a:r>
              <a:rPr lang="en-US" dirty="0" smtClean="0"/>
              <a:t>Participating in VAST contests</a:t>
            </a:r>
          </a:p>
          <a:p>
            <a:r>
              <a:rPr lang="en-US" dirty="0" smtClean="0"/>
              <a:t>Following up VAST contests </a:t>
            </a:r>
          </a:p>
          <a:p>
            <a:r>
              <a:rPr lang="en-US" dirty="0" smtClean="0"/>
              <a:t>Assigning an analyst to each FODAVA project</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17375E"/>
                </a:solidFill>
              </a:rPr>
              <a:t>Recommendations</a:t>
            </a:r>
            <a:endParaRPr lang="en-US" dirty="0">
              <a:solidFill>
                <a:srgbClr val="17375E"/>
              </a:solidFill>
            </a:endParaRPr>
          </a:p>
        </p:txBody>
      </p:sp>
      <p:sp>
        <p:nvSpPr>
          <p:cNvPr id="5" name="Content Placeholder 4"/>
          <p:cNvSpPr>
            <a:spLocks noGrp="1"/>
          </p:cNvSpPr>
          <p:nvPr>
            <p:ph idx="1"/>
          </p:nvPr>
        </p:nvSpPr>
        <p:spPr/>
        <p:txBody>
          <a:bodyPr/>
          <a:lstStyle/>
          <a:p>
            <a:r>
              <a:rPr lang="en-US" dirty="0" smtClean="0"/>
              <a:t>Collaborating with statisticians</a:t>
            </a:r>
          </a:p>
          <a:p>
            <a:r>
              <a:rPr lang="en-US" dirty="0" smtClean="0"/>
              <a:t>Participating in VAST contests</a:t>
            </a:r>
          </a:p>
          <a:p>
            <a:r>
              <a:rPr lang="en-US" dirty="0" smtClean="0"/>
              <a:t>Following up VAST contests </a:t>
            </a:r>
          </a:p>
          <a:p>
            <a:r>
              <a:rPr lang="en-US" dirty="0" smtClean="0"/>
              <a:t>Assigning an analyst to each FODAVA project</a:t>
            </a:r>
          </a:p>
          <a:p>
            <a:r>
              <a:rPr lang="en-US" dirty="0" smtClean="0"/>
              <a:t>Creating and sharing VA curriculum</a:t>
            </a:r>
            <a:endParaRPr lang="en-US"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17375E"/>
                </a:solidFill>
              </a:rPr>
              <a:t>Recommendations</a:t>
            </a:r>
            <a:endParaRPr lang="en-US" dirty="0">
              <a:solidFill>
                <a:srgbClr val="17375E"/>
              </a:solidFill>
            </a:endParaRPr>
          </a:p>
        </p:txBody>
      </p:sp>
      <p:sp>
        <p:nvSpPr>
          <p:cNvPr id="5" name="Content Placeholder 4"/>
          <p:cNvSpPr>
            <a:spLocks noGrp="1"/>
          </p:cNvSpPr>
          <p:nvPr>
            <p:ph idx="1"/>
          </p:nvPr>
        </p:nvSpPr>
        <p:spPr>
          <a:xfrm>
            <a:off x="457200" y="1524000"/>
            <a:ext cx="8229600" cy="4525963"/>
          </a:xfrm>
        </p:spPr>
        <p:txBody>
          <a:bodyPr/>
          <a:lstStyle/>
          <a:p>
            <a:r>
              <a:rPr lang="en-US" dirty="0" smtClean="0"/>
              <a:t>Collaborating with statisticians</a:t>
            </a:r>
          </a:p>
          <a:p>
            <a:r>
              <a:rPr lang="en-US" dirty="0" smtClean="0"/>
              <a:t>Participating in the VAST contests</a:t>
            </a:r>
          </a:p>
          <a:p>
            <a:r>
              <a:rPr lang="en-US" dirty="0" smtClean="0"/>
              <a:t>Following up VAST contests </a:t>
            </a:r>
          </a:p>
          <a:p>
            <a:r>
              <a:rPr lang="en-US" dirty="0" smtClean="0"/>
              <a:t>Assigning an analyst to each FODAVA project</a:t>
            </a:r>
          </a:p>
          <a:p>
            <a:r>
              <a:rPr lang="en-US" dirty="0" smtClean="0"/>
              <a:t>Creating and sharing VA curriculum</a:t>
            </a:r>
          </a:p>
          <a:p>
            <a:r>
              <a:rPr lang="en-US" dirty="0" smtClean="0"/>
              <a:t> </a:t>
            </a:r>
            <a:r>
              <a:rPr lang="en-US" dirty="0" smtClean="0"/>
              <a:t>A VAST journal?</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6400"/>
            <a:ext cx="8229600" cy="3276600"/>
          </a:xfrm>
        </p:spPr>
        <p:txBody>
          <a:bodyPr>
            <a:normAutofit/>
          </a:bodyPr>
          <a:lstStyle/>
          <a:p>
            <a:r>
              <a:rPr lang="en-US" dirty="0" err="1" smtClean="0">
                <a:solidFill>
                  <a:srgbClr val="376092"/>
                </a:solidFill>
              </a:rPr>
              <a:t>ma@cs.ucdavis.edu</a:t>
            </a:r>
            <a:r>
              <a:rPr lang="en-US" dirty="0" smtClean="0">
                <a:solidFill>
                  <a:srgbClr val="376092"/>
                </a:solidFill>
              </a:rPr>
              <a:t/>
            </a:r>
            <a:br>
              <a:rPr lang="en-US" dirty="0" smtClean="0">
                <a:solidFill>
                  <a:srgbClr val="376092"/>
                </a:solidFill>
              </a:rPr>
            </a:br>
            <a:r>
              <a:rPr lang="en-US" dirty="0" smtClean="0">
                <a:solidFill>
                  <a:srgbClr val="376092"/>
                </a:solidFill>
              </a:rPr>
              <a:t/>
            </a:r>
            <a:br>
              <a:rPr lang="en-US" dirty="0" smtClean="0">
                <a:solidFill>
                  <a:srgbClr val="376092"/>
                </a:solidFill>
              </a:rPr>
            </a:br>
            <a:r>
              <a:rPr lang="en-US" dirty="0" smtClean="0">
                <a:solidFill>
                  <a:srgbClr val="376092"/>
                </a:solidFill>
              </a:rPr>
              <a:t>http://</a:t>
            </a:r>
            <a:r>
              <a:rPr lang="en-US" dirty="0" err="1" smtClean="0">
                <a:solidFill>
                  <a:srgbClr val="376092"/>
                </a:solidFill>
              </a:rPr>
              <a:t>www.cs.ucdavis.edu</a:t>
            </a:r>
            <a:r>
              <a:rPr lang="en-US" dirty="0" smtClean="0">
                <a:solidFill>
                  <a:srgbClr val="376092"/>
                </a:solidFill>
              </a:rPr>
              <a:t>/~ma</a:t>
            </a:r>
            <a:endParaRPr lang="en-US" dirty="0">
              <a:solidFill>
                <a:srgbClr val="376092"/>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76092"/>
                </a:solidFill>
              </a:rPr>
              <a:t>Social Network Analysis</a:t>
            </a:r>
            <a:endParaRPr lang="en-US" dirty="0">
              <a:solidFill>
                <a:srgbClr val="376092"/>
              </a:solidFill>
            </a:endParaRPr>
          </a:p>
        </p:txBody>
      </p:sp>
      <p:sp>
        <p:nvSpPr>
          <p:cNvPr id="3" name="Content Placeholder 2"/>
          <p:cNvSpPr>
            <a:spLocks noGrp="1"/>
          </p:cNvSpPr>
          <p:nvPr>
            <p:ph idx="1"/>
          </p:nvPr>
        </p:nvSpPr>
        <p:spPr/>
        <p:txBody>
          <a:bodyPr>
            <a:normAutofit/>
          </a:bodyPr>
          <a:lstStyle/>
          <a:p>
            <a:pPr>
              <a:buNone/>
            </a:pPr>
            <a:r>
              <a:rPr lang="en-US" sz="2600" dirty="0" smtClean="0"/>
              <a:t>Centrality derivatives of the MIT Reality proximity dataset</a:t>
            </a:r>
            <a:endParaRPr lang="en-US" sz="2600" dirty="0"/>
          </a:p>
        </p:txBody>
      </p:sp>
      <p:pic>
        <p:nvPicPr>
          <p:cNvPr id="4" name="Picture 3"/>
          <p:cNvPicPr>
            <a:picLocks noChangeAspect="1"/>
          </p:cNvPicPr>
          <p:nvPr/>
        </p:nvPicPr>
        <p:blipFill>
          <a:blip r:embed="rId3"/>
          <a:stretch>
            <a:fillRect/>
          </a:stretch>
        </p:blipFill>
        <p:spPr>
          <a:xfrm>
            <a:off x="1066800" y="2205038"/>
            <a:ext cx="3395086" cy="4271962"/>
          </a:xfrm>
          <a:prstGeom prst="rect">
            <a:avLst/>
          </a:prstGeom>
        </p:spPr>
      </p:pic>
      <p:pic>
        <p:nvPicPr>
          <p:cNvPr id="5" name="Picture 4"/>
          <p:cNvPicPr>
            <a:picLocks noChangeAspect="1"/>
          </p:cNvPicPr>
          <p:nvPr/>
        </p:nvPicPr>
        <p:blipFill>
          <a:blip r:embed="rId4"/>
          <a:stretch>
            <a:fillRect/>
          </a:stretch>
        </p:blipFill>
        <p:spPr>
          <a:xfrm>
            <a:off x="4648200" y="2194172"/>
            <a:ext cx="3378801" cy="4282828"/>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685800" y="76200"/>
            <a:ext cx="7772400" cy="1143000"/>
          </a:xfrm>
        </p:spPr>
        <p:txBody>
          <a:bodyPr>
            <a:normAutofit/>
          </a:bodyPr>
          <a:lstStyle/>
          <a:p>
            <a:r>
              <a:rPr lang="en-US" altLang="zh-TW" dirty="0" err="1">
                <a:solidFill>
                  <a:srgbClr val="254A6F"/>
                </a:solidFill>
                <a:ea typeface="新細明體" pitchFamily="-107" charset="-120"/>
                <a:cs typeface="新細明體" pitchFamily="-107" charset="-120"/>
              </a:rPr>
              <a:t>PortVis</a:t>
            </a:r>
            <a:endParaRPr lang="en-US" altLang="zh-TW" dirty="0">
              <a:solidFill>
                <a:srgbClr val="254A6F"/>
              </a:solidFill>
            </a:endParaRPr>
          </a:p>
        </p:txBody>
      </p:sp>
      <p:pic>
        <p:nvPicPr>
          <p:cNvPr id="113668" name="Picture 4" descr="mainwindow1"/>
          <p:cNvPicPr>
            <a:picLocks noChangeAspect="1" noChangeArrowheads="1"/>
          </p:cNvPicPr>
          <p:nvPr/>
        </p:nvPicPr>
        <p:blipFill>
          <a:blip r:embed="rId3"/>
          <a:srcRect/>
          <a:stretch>
            <a:fillRect/>
          </a:stretch>
        </p:blipFill>
        <p:spPr bwMode="auto">
          <a:xfrm>
            <a:off x="838200" y="1279525"/>
            <a:ext cx="7391400" cy="5349875"/>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Interplay between mathematics and Visual Analytics</a:t>
            </a:r>
            <a:endParaRPr lang="en-US" dirty="0"/>
          </a:p>
        </p:txBody>
      </p:sp>
      <p:sp>
        <p:nvSpPr>
          <p:cNvPr id="3" name="Content Placeholder 2"/>
          <p:cNvSpPr>
            <a:spLocks noGrp="1"/>
          </p:cNvSpPr>
          <p:nvPr>
            <p:ph idx="1"/>
          </p:nvPr>
        </p:nvSpPr>
        <p:spPr/>
        <p:txBody>
          <a:bodyPr/>
          <a:lstStyle/>
          <a:p>
            <a:r>
              <a:rPr lang="en-US" dirty="0" smtClean="0"/>
              <a:t>In the past, we did not look at the mathematical foundations of visualizations. Decisions were often ad hoc.</a:t>
            </a:r>
            <a:endParaRPr lang="en-US" dirty="0"/>
          </a:p>
        </p:txBody>
      </p:sp>
      <p:pic>
        <p:nvPicPr>
          <p:cNvPr id="4" name="Picture 3"/>
          <p:cNvPicPr>
            <a:picLocks noChangeAspect="1"/>
          </p:cNvPicPr>
          <p:nvPr/>
        </p:nvPicPr>
        <p:blipFill>
          <a:blip r:embed="rId2"/>
          <a:stretch>
            <a:fillRect/>
          </a:stretch>
        </p:blipFill>
        <p:spPr>
          <a:xfrm>
            <a:off x="2209800" y="3048000"/>
            <a:ext cx="4876800" cy="352177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17375E"/>
                </a:solidFill>
              </a:rPr>
              <a:t>Outline</a:t>
            </a:r>
            <a:endParaRPr lang="en-US" dirty="0">
              <a:solidFill>
                <a:srgbClr val="17375E"/>
              </a:solidFill>
            </a:endParaRPr>
          </a:p>
        </p:txBody>
      </p:sp>
      <p:sp>
        <p:nvSpPr>
          <p:cNvPr id="3" name="Content Placeholder 2"/>
          <p:cNvSpPr>
            <a:spLocks noGrp="1"/>
          </p:cNvSpPr>
          <p:nvPr>
            <p:ph idx="1"/>
          </p:nvPr>
        </p:nvSpPr>
        <p:spPr/>
        <p:txBody>
          <a:bodyPr/>
          <a:lstStyle/>
          <a:p>
            <a:r>
              <a:rPr lang="en-US" dirty="0" smtClean="0"/>
              <a:t>VA research at </a:t>
            </a:r>
            <a:r>
              <a:rPr lang="en-US" dirty="0" err="1" smtClean="0"/>
              <a:t>VIDi</a:t>
            </a:r>
            <a:r>
              <a:rPr lang="en-US" dirty="0" smtClean="0"/>
              <a:t> UC Davis</a:t>
            </a:r>
          </a:p>
          <a:p>
            <a:r>
              <a:rPr lang="en-US" dirty="0" smtClean="0"/>
              <a:t>VA </a:t>
            </a:r>
            <a:r>
              <a:rPr lang="en-US" dirty="0" smtClean="0"/>
              <a:t>education</a:t>
            </a:r>
          </a:p>
          <a:p>
            <a:pPr lvl="1"/>
            <a:r>
              <a:rPr lang="en-US" dirty="0" smtClean="0"/>
              <a:t>Mathematics foundations</a:t>
            </a:r>
          </a:p>
          <a:p>
            <a:pPr lvl="1"/>
            <a:r>
              <a:rPr lang="en-US" dirty="0" smtClean="0"/>
              <a:t>Training offered by VAST contests</a:t>
            </a:r>
          </a:p>
          <a:p>
            <a:r>
              <a:rPr lang="en-US" dirty="0" smtClean="0"/>
              <a:t>R</a:t>
            </a:r>
            <a:r>
              <a:rPr lang="en-US" dirty="0" smtClean="0"/>
              <a:t>ecommendations</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1"/>
            <a:ext cx="8229600" cy="2285999"/>
          </a:xfrm>
        </p:spPr>
        <p:txBody>
          <a:bodyPr>
            <a:normAutofit fontScale="85000" lnSpcReduction="20000"/>
          </a:bodyPr>
          <a:lstStyle/>
          <a:p>
            <a:r>
              <a:rPr lang="en-US" dirty="0" smtClean="0"/>
              <a:t>Once we begin to look at the mathematical foundations, we understand visualization as a process, where we can measure error and make inferences of data as a sampling of continuous data. Derivatives of such data provides important cues for understanding data.</a:t>
            </a:r>
            <a:endParaRPr lang="en-US" dirty="0"/>
          </a:p>
        </p:txBody>
      </p:sp>
      <p:pic>
        <p:nvPicPr>
          <p:cNvPr id="4" name="Picture 3"/>
          <p:cNvPicPr>
            <a:picLocks noChangeAspect="1"/>
          </p:cNvPicPr>
          <p:nvPr/>
        </p:nvPicPr>
        <p:blipFill>
          <a:blip r:embed="rId2"/>
          <a:srcRect b="49875"/>
          <a:stretch>
            <a:fillRect/>
          </a:stretch>
        </p:blipFill>
        <p:spPr>
          <a:xfrm>
            <a:off x="304800" y="3048000"/>
            <a:ext cx="4220162" cy="2378188"/>
          </a:xfrm>
          <a:prstGeom prst="rect">
            <a:avLst/>
          </a:prstGeom>
        </p:spPr>
      </p:pic>
      <p:pic>
        <p:nvPicPr>
          <p:cNvPr id="5" name="Picture 4"/>
          <p:cNvPicPr>
            <a:picLocks noChangeAspect="1"/>
          </p:cNvPicPr>
          <p:nvPr/>
        </p:nvPicPr>
        <p:blipFill>
          <a:blip r:embed="rId2"/>
          <a:srcRect t="50125"/>
          <a:stretch>
            <a:fillRect/>
          </a:stretch>
        </p:blipFill>
        <p:spPr>
          <a:xfrm>
            <a:off x="4524962" y="3048000"/>
            <a:ext cx="4241301" cy="2378188"/>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endParaRPr lang="en-US" dirty="0"/>
          </a:p>
        </p:txBody>
      </p:sp>
      <p:sp>
        <p:nvSpPr>
          <p:cNvPr id="3" name="Content Placeholder 2"/>
          <p:cNvSpPr>
            <a:spLocks noGrp="1"/>
          </p:cNvSpPr>
          <p:nvPr>
            <p:ph idx="1"/>
          </p:nvPr>
        </p:nvSpPr>
        <p:spPr>
          <a:xfrm>
            <a:off x="457200" y="1066800"/>
            <a:ext cx="8229600" cy="5059363"/>
          </a:xfrm>
        </p:spPr>
        <p:txBody>
          <a:bodyPr/>
          <a:lstStyle/>
          <a:p>
            <a:r>
              <a:rPr lang="en-US" dirty="0" smtClean="0"/>
              <a:t>One of the challenges is how to extract continuous representations of otherwise discrete data, e.g., a social network. The exploration of the mathematical foundations led to the development of centrality derivatives. The social network is now seen as a </a:t>
            </a:r>
            <a:r>
              <a:rPr lang="en-US" dirty="0" err="1" smtClean="0"/>
              <a:t>discretization</a:t>
            </a:r>
            <a:r>
              <a:rPr lang="en-US" dirty="0" smtClean="0"/>
              <a:t> of a continuous distribution of centrality, subject to differentiation, integration, etc.</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1066800" y="1469532"/>
            <a:ext cx="3395086" cy="4271962"/>
          </a:xfrm>
          <a:prstGeom prst="rect">
            <a:avLst/>
          </a:prstGeom>
        </p:spPr>
      </p:pic>
      <p:pic>
        <p:nvPicPr>
          <p:cNvPr id="5" name="Picture 4"/>
          <p:cNvPicPr>
            <a:picLocks noChangeAspect="1"/>
          </p:cNvPicPr>
          <p:nvPr/>
        </p:nvPicPr>
        <p:blipFill>
          <a:blip r:embed="rId4"/>
          <a:stretch>
            <a:fillRect/>
          </a:stretch>
        </p:blipFill>
        <p:spPr>
          <a:xfrm>
            <a:off x="4648200" y="1458666"/>
            <a:ext cx="3378801" cy="4282828"/>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Lessons Learned</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 general, the study of the mathematical foundations of visual analytics leads to a general framework for understanding discrete data. In our case, the process of visual analytics is a transformation that propagates error depending on how sensitive the transformation is. The general strategy of computing the sensitivity coefficients of a transformation may have profound implications for the study </a:t>
            </a:r>
            <a:r>
              <a:rPr lang="en-US" smtClean="0"/>
              <a:t>and evaluation of </a:t>
            </a:r>
            <a:r>
              <a:rPr lang="en-US" dirty="0" smtClean="0"/>
              <a:t>visual analytic tools.</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17375E"/>
                </a:solidFill>
              </a:rPr>
              <a:t>My Vis Research</a:t>
            </a:r>
            <a:endParaRPr lang="en-US" dirty="0">
              <a:solidFill>
                <a:srgbClr val="17375E"/>
              </a:solidFill>
            </a:endParaRPr>
          </a:p>
        </p:txBody>
      </p:sp>
      <p:sp>
        <p:nvSpPr>
          <p:cNvPr id="3" name="Content Placeholder 2"/>
          <p:cNvSpPr>
            <a:spLocks noGrp="1"/>
          </p:cNvSpPr>
          <p:nvPr>
            <p:ph idx="1"/>
          </p:nvPr>
        </p:nvSpPr>
        <p:spPr>
          <a:xfrm>
            <a:off x="457200" y="1600200"/>
            <a:ext cx="8458200" cy="4525963"/>
          </a:xfrm>
        </p:spPr>
        <p:txBody>
          <a:bodyPr>
            <a:normAutofit/>
          </a:bodyPr>
          <a:lstStyle/>
          <a:p>
            <a:r>
              <a:rPr lang="en-US" dirty="0" smtClean="0"/>
              <a:t>1989 – present	</a:t>
            </a:r>
            <a:r>
              <a:rPr lang="en-US" dirty="0" err="1" smtClean="0"/>
              <a:t>SciVis</a:t>
            </a:r>
            <a:r>
              <a:rPr lang="en-US" dirty="0" smtClean="0"/>
              <a:t>, HPC, scalable rendering</a:t>
            </a:r>
          </a:p>
          <a:p>
            <a:pPr>
              <a:buNone/>
            </a:pPr>
            <a:endParaRPr lang="en-US" dirty="0" smtClean="0"/>
          </a:p>
          <a:p>
            <a:r>
              <a:rPr lang="en-US" dirty="0" smtClean="0"/>
              <a:t>2002 – present	</a:t>
            </a:r>
            <a:r>
              <a:rPr lang="en-US" dirty="0" err="1" smtClean="0"/>
              <a:t>Infovis</a:t>
            </a:r>
            <a:r>
              <a:rPr lang="en-US" dirty="0" smtClean="0"/>
              <a:t>/</a:t>
            </a:r>
            <a:r>
              <a:rPr lang="en-US" dirty="0" smtClean="0"/>
              <a:t>VA</a:t>
            </a:r>
          </a:p>
          <a:p>
            <a:pPr lvl="1"/>
            <a:r>
              <a:rPr lang="en-US" dirty="0" smtClean="0">
                <a:solidFill>
                  <a:schemeClr val="accent4">
                    <a:lumMod val="75000"/>
                  </a:schemeClr>
                </a:solidFill>
              </a:rPr>
              <a:t>Computer </a:t>
            </a:r>
            <a:r>
              <a:rPr lang="en-US" dirty="0" smtClean="0">
                <a:solidFill>
                  <a:schemeClr val="accent4">
                    <a:lumMod val="75000"/>
                  </a:schemeClr>
                </a:solidFill>
              </a:rPr>
              <a:t>security visualization (NSF </a:t>
            </a:r>
            <a:r>
              <a:rPr lang="en-US" dirty="0" err="1" smtClean="0">
                <a:solidFill>
                  <a:schemeClr val="accent4">
                    <a:lumMod val="75000"/>
                  </a:schemeClr>
                </a:solidFill>
              </a:rPr>
              <a:t>Cybertrust</a:t>
            </a:r>
            <a:r>
              <a:rPr lang="en-US" dirty="0" smtClean="0">
                <a:solidFill>
                  <a:schemeClr val="accent4">
                    <a:lumMod val="75000"/>
                  </a:schemeClr>
                </a:solidFill>
              </a:rPr>
              <a:t>) </a:t>
            </a:r>
          </a:p>
          <a:p>
            <a:pPr lvl="1"/>
            <a:r>
              <a:rPr lang="en-US" dirty="0" smtClean="0">
                <a:solidFill>
                  <a:schemeClr val="accent4">
                    <a:lumMod val="75000"/>
                  </a:schemeClr>
                </a:solidFill>
              </a:rPr>
              <a:t>Graph/network visualization*</a:t>
            </a:r>
          </a:p>
          <a:p>
            <a:pPr lvl="1"/>
            <a:r>
              <a:rPr lang="en-US" dirty="0" smtClean="0">
                <a:solidFill>
                  <a:schemeClr val="accent4">
                    <a:lumMod val="75000"/>
                  </a:schemeClr>
                </a:solidFill>
              </a:rPr>
              <a:t>Software visualization</a:t>
            </a:r>
          </a:p>
          <a:p>
            <a:pPr lvl="1"/>
            <a:r>
              <a:rPr lang="en-US" dirty="0" smtClean="0">
                <a:solidFill>
                  <a:schemeClr val="accent4">
                    <a:lumMod val="75000"/>
                  </a:schemeClr>
                </a:solidFill>
              </a:rPr>
              <a:t>Visualizing HPC (NSF </a:t>
            </a:r>
            <a:r>
              <a:rPr lang="en-US" dirty="0" err="1" smtClean="0">
                <a:solidFill>
                  <a:schemeClr val="accent4">
                    <a:lumMod val="75000"/>
                  </a:schemeClr>
                </a:solidFill>
              </a:rPr>
              <a:t>PetaApps</a:t>
            </a:r>
            <a:r>
              <a:rPr lang="en-US" dirty="0" smtClean="0">
                <a:solidFill>
                  <a:schemeClr val="accent4">
                    <a:lumMod val="75000"/>
                  </a:schemeClr>
                </a:solidFill>
              </a:rPr>
              <a:t>, HECURA)</a:t>
            </a:r>
          </a:p>
          <a:p>
            <a:pPr lvl="1"/>
            <a:r>
              <a:rPr lang="en-US" dirty="0" smtClean="0">
                <a:solidFill>
                  <a:schemeClr val="accent4">
                    <a:lumMod val="75000"/>
                  </a:schemeClr>
                </a:solidFill>
              </a:rPr>
              <a:t>Uncertainty visualization (NSF FODAVA)</a:t>
            </a:r>
            <a:endParaRPr lang="en-US" dirty="0">
              <a:solidFill>
                <a:schemeClr val="accent4">
                  <a:lumMod val="75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7474" name="Rectangle 2"/>
          <p:cNvSpPr>
            <a:spLocks noChangeArrowheads="1"/>
          </p:cNvSpPr>
          <p:nvPr/>
        </p:nvSpPr>
        <p:spPr bwMode="auto">
          <a:xfrm>
            <a:off x="2973388" y="2205038"/>
            <a:ext cx="1295400" cy="68580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617475" name="Rectangle 3"/>
          <p:cNvSpPr>
            <a:spLocks noGrp="1" noChangeArrowheads="1"/>
          </p:cNvSpPr>
          <p:nvPr>
            <p:ph type="title"/>
          </p:nvPr>
        </p:nvSpPr>
        <p:spPr>
          <a:xfrm>
            <a:off x="457200" y="152400"/>
            <a:ext cx="8229600" cy="1143000"/>
          </a:xfrm>
        </p:spPr>
        <p:txBody>
          <a:bodyPr/>
          <a:lstStyle/>
          <a:p>
            <a:r>
              <a:rPr lang="en-US" sz="4800" dirty="0" smtClean="0">
                <a:solidFill>
                  <a:schemeClr val="tx2">
                    <a:lumMod val="75000"/>
                  </a:schemeClr>
                </a:solidFill>
              </a:rPr>
              <a:t>Network Security Data Analysis</a:t>
            </a:r>
            <a:endParaRPr lang="en-US" sz="4800" dirty="0">
              <a:solidFill>
                <a:schemeClr val="tx2">
                  <a:lumMod val="75000"/>
                </a:schemeClr>
              </a:solidFill>
              <a:effectLst>
                <a:outerShdw blurRad="38100" dist="38100" dir="2700000" algn="tl">
                  <a:srgbClr val="DDDDDD"/>
                </a:outerShdw>
              </a:effectLst>
            </a:endParaRPr>
          </a:p>
        </p:txBody>
      </p:sp>
      <p:sp>
        <p:nvSpPr>
          <p:cNvPr id="617476" name="AutoShape 4"/>
          <p:cNvSpPr>
            <a:spLocks noChangeArrowheads="1"/>
          </p:cNvSpPr>
          <p:nvPr/>
        </p:nvSpPr>
        <p:spPr bwMode="auto">
          <a:xfrm>
            <a:off x="533400" y="5334000"/>
            <a:ext cx="1392238" cy="1031875"/>
          </a:xfrm>
          <a:prstGeom prst="flowChartMultidocumen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2000">
                <a:latin typeface="Arial" charset="0"/>
              </a:rPr>
              <a:t>Scan</a:t>
            </a:r>
          </a:p>
          <a:p>
            <a:pPr algn="ctr" eaLnBrk="0" hangingPunct="0"/>
            <a:r>
              <a:rPr lang="en-US" sz="2000">
                <a:latin typeface="Arial" charset="0"/>
              </a:rPr>
              <a:t>Data</a:t>
            </a:r>
          </a:p>
        </p:txBody>
      </p:sp>
      <p:sp>
        <p:nvSpPr>
          <p:cNvPr id="617477" name="AutoShape 5"/>
          <p:cNvSpPr>
            <a:spLocks noChangeArrowheads="1"/>
          </p:cNvSpPr>
          <p:nvPr/>
        </p:nvSpPr>
        <p:spPr bwMode="auto">
          <a:xfrm>
            <a:off x="568325" y="1787525"/>
            <a:ext cx="1260475" cy="903288"/>
          </a:xfrm>
          <a:prstGeom prst="flowChartDocument">
            <a:avLst/>
          </a:prstGeom>
          <a:solidFill>
            <a:srgbClr val="C0C0C0"/>
          </a:solidFill>
          <a:ln w="9525">
            <a:solidFill>
              <a:schemeClr val="tx1"/>
            </a:solidFill>
            <a:miter lim="800000"/>
            <a:headEnd/>
            <a:tailEnd/>
          </a:ln>
          <a:effectLst/>
        </p:spPr>
        <p:txBody>
          <a:bodyPr wrap="none" anchor="ctr">
            <a:prstTxWarp prst="textNoShape">
              <a:avLst/>
            </a:prstTxWarp>
          </a:bodyPr>
          <a:lstStyle/>
          <a:p>
            <a:pPr algn="ctr" eaLnBrk="0" hangingPunct="0"/>
            <a:r>
              <a:rPr lang="en-US" sz="2000">
                <a:latin typeface="Arial" charset="0"/>
              </a:rPr>
              <a:t>Network</a:t>
            </a:r>
          </a:p>
          <a:p>
            <a:pPr algn="ctr" eaLnBrk="0" hangingPunct="0"/>
            <a:r>
              <a:rPr lang="en-US" sz="2000">
                <a:latin typeface="Arial" charset="0"/>
              </a:rPr>
              <a:t>Stream</a:t>
            </a:r>
          </a:p>
        </p:txBody>
      </p:sp>
      <p:sp>
        <p:nvSpPr>
          <p:cNvPr id="617478" name="AutoShape 6"/>
          <p:cNvSpPr>
            <a:spLocks noChangeArrowheads="1"/>
          </p:cNvSpPr>
          <p:nvPr/>
        </p:nvSpPr>
        <p:spPr bwMode="auto">
          <a:xfrm>
            <a:off x="914400" y="2895600"/>
            <a:ext cx="381000" cy="2362200"/>
          </a:xfrm>
          <a:prstGeom prst="downArrow">
            <a:avLst>
              <a:gd name="adj1" fmla="val 56667"/>
              <a:gd name="adj2" fmla="val 51667"/>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617482" name="AutoShape 10"/>
          <p:cNvSpPr>
            <a:spLocks noChangeArrowheads="1"/>
          </p:cNvSpPr>
          <p:nvPr/>
        </p:nvSpPr>
        <p:spPr bwMode="auto">
          <a:xfrm>
            <a:off x="4421188" y="2362200"/>
            <a:ext cx="533400" cy="381000"/>
          </a:xfrm>
          <a:prstGeom prst="rightArrow">
            <a:avLst>
              <a:gd name="adj1" fmla="val 50000"/>
              <a:gd name="adj2" fmla="val 35000"/>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617486" name="Rectangle 14"/>
          <p:cNvSpPr>
            <a:spLocks noChangeArrowheads="1"/>
          </p:cNvSpPr>
          <p:nvPr/>
        </p:nvSpPr>
        <p:spPr bwMode="auto">
          <a:xfrm>
            <a:off x="2897188" y="2281238"/>
            <a:ext cx="1295400" cy="685800"/>
          </a:xfrm>
          <a:prstGeom prst="rect">
            <a:avLst/>
          </a:prstGeom>
          <a:solidFill>
            <a:srgbClr val="EAFDFE"/>
          </a:solidFill>
          <a:ln w="9525">
            <a:solidFill>
              <a:schemeClr val="tx1"/>
            </a:solidFill>
            <a:miter lim="800000"/>
            <a:headEnd/>
            <a:tailEnd/>
          </a:ln>
          <a:effectLst/>
        </p:spPr>
        <p:txBody>
          <a:bodyPr wrap="none" anchor="ctr">
            <a:prstTxWarp prst="textNoShape">
              <a:avLst/>
            </a:prstTxWarp>
          </a:bodyPr>
          <a:lstStyle/>
          <a:p>
            <a:endParaRPr lang="en-US"/>
          </a:p>
        </p:txBody>
      </p:sp>
      <p:pic>
        <p:nvPicPr>
          <p:cNvPr id="617487" name="Picture 15" descr="wavelet1"/>
          <p:cNvPicPr>
            <a:picLocks noChangeAspect="1" noChangeArrowheads="1"/>
          </p:cNvPicPr>
          <p:nvPr/>
        </p:nvPicPr>
        <p:blipFill>
          <a:blip r:embed="rId3"/>
          <a:srcRect/>
          <a:stretch>
            <a:fillRect/>
          </a:stretch>
        </p:blipFill>
        <p:spPr bwMode="auto">
          <a:xfrm>
            <a:off x="2820988" y="2341563"/>
            <a:ext cx="1365250" cy="708025"/>
          </a:xfrm>
          <a:prstGeom prst="rect">
            <a:avLst/>
          </a:prstGeom>
          <a:noFill/>
        </p:spPr>
      </p:pic>
      <p:grpSp>
        <p:nvGrpSpPr>
          <p:cNvPr id="2" name="Group 29"/>
          <p:cNvGrpSpPr>
            <a:grpSpLocks/>
          </p:cNvGrpSpPr>
          <p:nvPr/>
        </p:nvGrpSpPr>
        <p:grpSpPr bwMode="auto">
          <a:xfrm>
            <a:off x="2743200" y="4800600"/>
            <a:ext cx="1419225" cy="1417638"/>
            <a:chOff x="960" y="0"/>
            <a:chExt cx="894" cy="893"/>
          </a:xfrm>
        </p:grpSpPr>
        <p:pic>
          <p:nvPicPr>
            <p:cNvPr id="617483" name="Picture 11"/>
            <p:cNvPicPr>
              <a:picLocks noChangeAspect="1" noChangeArrowheads="1"/>
            </p:cNvPicPr>
            <p:nvPr/>
          </p:nvPicPr>
          <p:blipFill>
            <a:blip r:embed="rId4"/>
            <a:srcRect/>
            <a:stretch>
              <a:fillRect/>
            </a:stretch>
          </p:blipFill>
          <p:spPr bwMode="auto">
            <a:xfrm>
              <a:off x="960" y="144"/>
              <a:ext cx="751" cy="749"/>
            </a:xfrm>
            <a:prstGeom prst="rect">
              <a:avLst/>
            </a:prstGeom>
            <a:solidFill>
              <a:srgbClr val="BBBBBB"/>
            </a:solidFill>
          </p:spPr>
        </p:pic>
        <p:pic>
          <p:nvPicPr>
            <p:cNvPr id="617484" name="Picture 12"/>
            <p:cNvPicPr>
              <a:picLocks noChangeAspect="1" noChangeArrowheads="1"/>
            </p:cNvPicPr>
            <p:nvPr/>
          </p:nvPicPr>
          <p:blipFill>
            <a:blip r:embed="rId5"/>
            <a:srcRect/>
            <a:stretch>
              <a:fillRect/>
            </a:stretch>
          </p:blipFill>
          <p:spPr bwMode="auto">
            <a:xfrm>
              <a:off x="1008" y="96"/>
              <a:ext cx="750" cy="749"/>
            </a:xfrm>
            <a:prstGeom prst="rect">
              <a:avLst/>
            </a:prstGeom>
            <a:solidFill>
              <a:srgbClr val="BBBBBB"/>
            </a:solidFill>
          </p:spPr>
        </p:pic>
        <p:pic>
          <p:nvPicPr>
            <p:cNvPr id="617485" name="Picture 13" descr="scan-m22-justforfun"/>
            <p:cNvPicPr>
              <a:picLocks noChangeAspect="1" noChangeArrowheads="1"/>
            </p:cNvPicPr>
            <p:nvPr/>
          </p:nvPicPr>
          <p:blipFill>
            <a:blip r:embed="rId6"/>
            <a:srcRect/>
            <a:stretch>
              <a:fillRect/>
            </a:stretch>
          </p:blipFill>
          <p:spPr bwMode="auto">
            <a:xfrm>
              <a:off x="1056" y="48"/>
              <a:ext cx="751" cy="749"/>
            </a:xfrm>
            <a:prstGeom prst="rect">
              <a:avLst/>
            </a:prstGeom>
            <a:solidFill>
              <a:srgbClr val="BBBBBB"/>
            </a:solidFill>
          </p:spPr>
        </p:pic>
        <p:pic>
          <p:nvPicPr>
            <p:cNvPr id="617488" name="Picture 16"/>
            <p:cNvPicPr>
              <a:picLocks noChangeAspect="1" noChangeArrowheads="1"/>
            </p:cNvPicPr>
            <p:nvPr/>
          </p:nvPicPr>
          <p:blipFill>
            <a:blip r:embed="rId7"/>
            <a:srcRect/>
            <a:stretch>
              <a:fillRect/>
            </a:stretch>
          </p:blipFill>
          <p:spPr bwMode="auto">
            <a:xfrm>
              <a:off x="1104" y="0"/>
              <a:ext cx="750" cy="749"/>
            </a:xfrm>
            <a:prstGeom prst="rect">
              <a:avLst/>
            </a:prstGeom>
            <a:solidFill>
              <a:srgbClr val="BBBBBB"/>
            </a:solidFill>
          </p:spPr>
        </p:pic>
      </p:grpSp>
      <p:sp>
        <p:nvSpPr>
          <p:cNvPr id="617489" name="Text Box 17"/>
          <p:cNvSpPr txBox="1">
            <a:spLocks noChangeArrowheads="1"/>
          </p:cNvSpPr>
          <p:nvPr/>
        </p:nvSpPr>
        <p:spPr bwMode="auto">
          <a:xfrm>
            <a:off x="1143000" y="2879725"/>
            <a:ext cx="1257300" cy="1006475"/>
          </a:xfrm>
          <a:prstGeom prst="rect">
            <a:avLst/>
          </a:prstGeom>
          <a:noFill/>
          <a:ln w="9525">
            <a:noFill/>
            <a:miter lim="800000"/>
            <a:headEnd/>
            <a:tailEnd/>
          </a:ln>
          <a:effectLst/>
        </p:spPr>
        <p:txBody>
          <a:bodyPr wrap="none">
            <a:prstTxWarp prst="textNoShape">
              <a:avLst/>
            </a:prstTxWarp>
            <a:spAutoFit/>
          </a:bodyPr>
          <a:lstStyle/>
          <a:p>
            <a:pPr algn="l" eaLnBrk="0" hangingPunct="0"/>
            <a:r>
              <a:rPr lang="en-US" sz="2000" dirty="0">
                <a:latin typeface="Arial" charset="0"/>
              </a:rPr>
              <a:t>Filtering/</a:t>
            </a:r>
          </a:p>
          <a:p>
            <a:pPr algn="l" eaLnBrk="0" hangingPunct="0"/>
            <a:r>
              <a:rPr lang="en-US" sz="2000" dirty="0">
                <a:latin typeface="Arial" charset="0"/>
              </a:rPr>
              <a:t>Detection</a:t>
            </a:r>
          </a:p>
          <a:p>
            <a:pPr algn="l" eaLnBrk="0" hangingPunct="0"/>
            <a:endParaRPr lang="en-US" sz="2000" dirty="0">
              <a:latin typeface="Arial" charset="0"/>
            </a:endParaRPr>
          </a:p>
        </p:txBody>
      </p:sp>
      <p:sp>
        <p:nvSpPr>
          <p:cNvPr id="617490" name="AutoShape 18"/>
          <p:cNvSpPr>
            <a:spLocks noChangeArrowheads="1"/>
          </p:cNvSpPr>
          <p:nvPr/>
        </p:nvSpPr>
        <p:spPr bwMode="auto">
          <a:xfrm>
            <a:off x="3278188" y="3429000"/>
            <a:ext cx="381000" cy="1219200"/>
          </a:xfrm>
          <a:prstGeom prst="upArrow">
            <a:avLst>
              <a:gd name="adj1" fmla="val 56667"/>
              <a:gd name="adj2" fmla="val 63333"/>
            </a:avLst>
          </a:prstGeom>
          <a:noFill/>
          <a:ln w="9525">
            <a:solidFill>
              <a:schemeClr val="tx1"/>
            </a:solidFill>
            <a:miter lim="800000"/>
            <a:headEnd/>
            <a:tailEnd/>
          </a:ln>
          <a:effectLst/>
        </p:spPr>
        <p:txBody>
          <a:bodyPr wrap="none" anchor="ctr">
            <a:prstTxWarp prst="textNoShape">
              <a:avLst/>
            </a:prstTxWarp>
          </a:bodyPr>
          <a:lstStyle/>
          <a:p>
            <a:endParaRPr lang="en-US"/>
          </a:p>
        </p:txBody>
      </p:sp>
      <p:pic>
        <p:nvPicPr>
          <p:cNvPr id="617491" name="Picture 19"/>
          <p:cNvPicPr>
            <a:picLocks noChangeAspect="1" noChangeArrowheads="1"/>
          </p:cNvPicPr>
          <p:nvPr/>
        </p:nvPicPr>
        <p:blipFill>
          <a:blip r:embed="rId8"/>
          <a:srcRect/>
          <a:stretch>
            <a:fillRect/>
          </a:stretch>
        </p:blipFill>
        <p:spPr bwMode="auto">
          <a:xfrm>
            <a:off x="6935788" y="1447800"/>
            <a:ext cx="1747837" cy="1733550"/>
          </a:xfrm>
          <a:prstGeom prst="rect">
            <a:avLst/>
          </a:prstGeom>
          <a:solidFill>
            <a:srgbClr val="BBBBBB"/>
          </a:solidFill>
        </p:spPr>
      </p:pic>
      <p:pic>
        <p:nvPicPr>
          <p:cNvPr id="617492" name="Picture 20"/>
          <p:cNvPicPr>
            <a:picLocks noChangeAspect="1" noChangeArrowheads="1"/>
          </p:cNvPicPr>
          <p:nvPr/>
        </p:nvPicPr>
        <p:blipFill>
          <a:blip r:embed="rId9"/>
          <a:srcRect/>
          <a:stretch>
            <a:fillRect/>
          </a:stretch>
        </p:blipFill>
        <p:spPr bwMode="auto">
          <a:xfrm>
            <a:off x="6173788" y="1371600"/>
            <a:ext cx="1747837" cy="1738313"/>
          </a:xfrm>
          <a:prstGeom prst="rect">
            <a:avLst/>
          </a:prstGeom>
          <a:solidFill>
            <a:srgbClr val="BBBBBB"/>
          </a:solidFill>
        </p:spPr>
      </p:pic>
      <p:pic>
        <p:nvPicPr>
          <p:cNvPr id="617493" name="Picture 21"/>
          <p:cNvPicPr>
            <a:picLocks noChangeAspect="1" noChangeArrowheads="1"/>
          </p:cNvPicPr>
          <p:nvPr/>
        </p:nvPicPr>
        <p:blipFill>
          <a:blip r:embed="rId10"/>
          <a:srcRect/>
          <a:stretch>
            <a:fillRect/>
          </a:stretch>
        </p:blipFill>
        <p:spPr bwMode="auto">
          <a:xfrm>
            <a:off x="5335588" y="1295400"/>
            <a:ext cx="1746250" cy="1725613"/>
          </a:xfrm>
          <a:prstGeom prst="rect">
            <a:avLst/>
          </a:prstGeom>
          <a:solidFill>
            <a:srgbClr val="BBBBBB"/>
          </a:solidFill>
          <a:ln w="9525">
            <a:solidFill>
              <a:schemeClr val="tx1"/>
            </a:solidFill>
            <a:miter lim="800000"/>
            <a:headEnd/>
            <a:tailEnd/>
          </a:ln>
        </p:spPr>
      </p:pic>
      <p:sp>
        <p:nvSpPr>
          <p:cNvPr id="617494" name="Text Box 22"/>
          <p:cNvSpPr txBox="1">
            <a:spLocks noChangeArrowheads="1"/>
          </p:cNvSpPr>
          <p:nvPr/>
        </p:nvSpPr>
        <p:spPr bwMode="auto">
          <a:xfrm>
            <a:off x="5568950" y="6384925"/>
            <a:ext cx="1822450" cy="396875"/>
          </a:xfrm>
          <a:prstGeom prst="rect">
            <a:avLst/>
          </a:prstGeom>
          <a:noFill/>
          <a:ln w="9525">
            <a:noFill/>
            <a:miter lim="800000"/>
            <a:headEnd/>
            <a:tailEnd/>
          </a:ln>
          <a:effectLst/>
        </p:spPr>
        <p:txBody>
          <a:bodyPr wrap="none">
            <a:prstTxWarp prst="textNoShape">
              <a:avLst/>
            </a:prstTxWarp>
            <a:spAutoFit/>
          </a:bodyPr>
          <a:lstStyle/>
          <a:p>
            <a:pPr algn="l" eaLnBrk="0" hangingPunct="0"/>
            <a:r>
              <a:rPr lang="en-US" sz="2000">
                <a:latin typeface="Arial" charset="0"/>
              </a:rPr>
              <a:t>Detailed views</a:t>
            </a:r>
          </a:p>
        </p:txBody>
      </p:sp>
      <p:sp>
        <p:nvSpPr>
          <p:cNvPr id="617495" name="Text Box 23"/>
          <p:cNvSpPr txBox="1">
            <a:spLocks noChangeArrowheads="1"/>
          </p:cNvSpPr>
          <p:nvPr/>
        </p:nvSpPr>
        <p:spPr bwMode="auto">
          <a:xfrm>
            <a:off x="7392988" y="3181350"/>
            <a:ext cx="1370012" cy="396875"/>
          </a:xfrm>
          <a:prstGeom prst="rect">
            <a:avLst/>
          </a:prstGeom>
          <a:noFill/>
          <a:ln w="9525">
            <a:noFill/>
            <a:miter lim="800000"/>
            <a:headEnd/>
            <a:tailEnd/>
          </a:ln>
          <a:effectLst/>
        </p:spPr>
        <p:txBody>
          <a:bodyPr wrap="none">
            <a:prstTxWarp prst="textNoShape">
              <a:avLst/>
            </a:prstTxWarp>
            <a:spAutoFit/>
          </a:bodyPr>
          <a:lstStyle/>
          <a:p>
            <a:pPr algn="l" eaLnBrk="0" hangingPunct="0"/>
            <a:r>
              <a:rPr lang="en-US" sz="2000">
                <a:latin typeface="Arial" charset="0"/>
              </a:rPr>
              <a:t>Overviews</a:t>
            </a:r>
          </a:p>
        </p:txBody>
      </p:sp>
      <p:sp>
        <p:nvSpPr>
          <p:cNvPr id="617496" name="AutoShape 24"/>
          <p:cNvSpPr>
            <a:spLocks noChangeArrowheads="1"/>
          </p:cNvSpPr>
          <p:nvPr/>
        </p:nvSpPr>
        <p:spPr bwMode="auto">
          <a:xfrm rot="6368387">
            <a:off x="7113587" y="3630613"/>
            <a:ext cx="1927225" cy="1371600"/>
          </a:xfrm>
          <a:custGeom>
            <a:avLst/>
            <a:gdLst>
              <a:gd name="G0" fmla="+- -50753 0 0"/>
              <a:gd name="G1" fmla="+- -9369842 0 0"/>
              <a:gd name="G2" fmla="+- -50753 0 -9369842"/>
              <a:gd name="G3" fmla="+- 10800 0 0"/>
              <a:gd name="G4" fmla="+- 0 0 -50753"/>
              <a:gd name="T0" fmla="*/ 360 256 1"/>
              <a:gd name="T1" fmla="*/ 0 256 1"/>
              <a:gd name="G5" fmla="+- G2 T0 T1"/>
              <a:gd name="G6" fmla="?: G2 G2 G5"/>
              <a:gd name="G7" fmla="+- 0 0 G6"/>
              <a:gd name="G8" fmla="+- 7546 0 0"/>
              <a:gd name="G9" fmla="+- 0 0 -9369842"/>
              <a:gd name="G10" fmla="+- 7546 0 2700"/>
              <a:gd name="G11" fmla="cos G10 -50753"/>
              <a:gd name="G12" fmla="sin G10 -50753"/>
              <a:gd name="G13" fmla="cos 13500 -50753"/>
              <a:gd name="G14" fmla="sin 13500 -50753"/>
              <a:gd name="G15" fmla="+- G11 10800 0"/>
              <a:gd name="G16" fmla="+- G12 10800 0"/>
              <a:gd name="G17" fmla="+- G13 10800 0"/>
              <a:gd name="G18" fmla="+- G14 10800 0"/>
              <a:gd name="G19" fmla="*/ 7546 1 2"/>
              <a:gd name="G20" fmla="+- G19 5400 0"/>
              <a:gd name="G21" fmla="cos G20 -50753"/>
              <a:gd name="G22" fmla="sin G20 -50753"/>
              <a:gd name="G23" fmla="+- G21 10800 0"/>
              <a:gd name="G24" fmla="+- G12 G23 G22"/>
              <a:gd name="G25" fmla="+- G22 G23 G11"/>
              <a:gd name="G26" fmla="cos 10800 -50753"/>
              <a:gd name="G27" fmla="sin 10800 -50753"/>
              <a:gd name="G28" fmla="cos 7546 -50753"/>
              <a:gd name="G29" fmla="sin 7546 -50753"/>
              <a:gd name="G30" fmla="+- G26 10800 0"/>
              <a:gd name="G31" fmla="+- G27 10800 0"/>
              <a:gd name="G32" fmla="+- G28 10800 0"/>
              <a:gd name="G33" fmla="+- G29 10800 0"/>
              <a:gd name="G34" fmla="+- G19 5400 0"/>
              <a:gd name="G35" fmla="cos G34 -9369842"/>
              <a:gd name="G36" fmla="sin G34 -9369842"/>
              <a:gd name="G37" fmla="+/ -9369842 -50753 2"/>
              <a:gd name="T2" fmla="*/ 180 256 1"/>
              <a:gd name="T3" fmla="*/ 0 256 1"/>
              <a:gd name="G38" fmla="+- G37 T2 T3"/>
              <a:gd name="G39" fmla="?: G2 G37 G38"/>
              <a:gd name="G40" fmla="cos 10800 G39"/>
              <a:gd name="G41" fmla="sin 10800 G39"/>
              <a:gd name="G42" fmla="cos 7546 G39"/>
              <a:gd name="G43" fmla="sin 7546 G39"/>
              <a:gd name="G44" fmla="+- G40 10800 0"/>
              <a:gd name="G45" fmla="+- G41 10800 0"/>
              <a:gd name="G46" fmla="+- G42 10800 0"/>
              <a:gd name="G47" fmla="+- G43 10800 0"/>
              <a:gd name="G48" fmla="+- G35 10800 0"/>
              <a:gd name="G49" fmla="+- G36 10800 0"/>
              <a:gd name="T4" fmla="*/ 14160 w 21600"/>
              <a:gd name="T5" fmla="*/ 535 h 21600"/>
              <a:gd name="T6" fmla="*/ 3476 w 21600"/>
              <a:gd name="T7" fmla="*/ 5276 h 21600"/>
              <a:gd name="T8" fmla="*/ 13147 w 21600"/>
              <a:gd name="T9" fmla="*/ 3628 h 21600"/>
              <a:gd name="T10" fmla="*/ 24298 w 21600"/>
              <a:gd name="T11" fmla="*/ 10617 h 21600"/>
              <a:gd name="T12" fmla="*/ 20030 w 21600"/>
              <a:gd name="T13" fmla="*/ 15003 h 21600"/>
              <a:gd name="T14" fmla="*/ 15645 w 21600"/>
              <a:gd name="T15" fmla="*/ 1073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345" y="10698"/>
                </a:moveTo>
                <a:cubicBezTo>
                  <a:pt x="18289" y="6570"/>
                  <a:pt x="14927" y="3253"/>
                  <a:pt x="10800" y="3253"/>
                </a:cubicBezTo>
                <a:cubicBezTo>
                  <a:pt x="8432" y="3253"/>
                  <a:pt x="6201" y="4365"/>
                  <a:pt x="4775" y="6255"/>
                </a:cubicBezTo>
                <a:lnTo>
                  <a:pt x="2177" y="4296"/>
                </a:lnTo>
                <a:cubicBezTo>
                  <a:pt x="4218" y="1590"/>
                  <a:pt x="7411" y="-1"/>
                  <a:pt x="10800" y="-1"/>
                </a:cubicBezTo>
                <a:cubicBezTo>
                  <a:pt x="16707" y="-1"/>
                  <a:pt x="21519" y="4746"/>
                  <a:pt x="21599" y="10654"/>
                </a:cubicBezTo>
                <a:lnTo>
                  <a:pt x="24298" y="10617"/>
                </a:lnTo>
                <a:lnTo>
                  <a:pt x="20030" y="15003"/>
                </a:lnTo>
                <a:lnTo>
                  <a:pt x="15645" y="10734"/>
                </a:lnTo>
                <a:lnTo>
                  <a:pt x="18345" y="10698"/>
                </a:lnTo>
                <a:close/>
              </a:path>
            </a:pathLst>
          </a:cu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617497" name="Text Box 25"/>
          <p:cNvSpPr txBox="1">
            <a:spLocks noChangeArrowheads="1"/>
          </p:cNvSpPr>
          <p:nvPr/>
        </p:nvSpPr>
        <p:spPr bwMode="auto">
          <a:xfrm>
            <a:off x="7381875" y="4038600"/>
            <a:ext cx="1228725" cy="396875"/>
          </a:xfrm>
          <a:prstGeom prst="rect">
            <a:avLst/>
          </a:prstGeom>
          <a:noFill/>
          <a:ln w="9525">
            <a:noFill/>
            <a:miter lim="800000"/>
            <a:headEnd/>
            <a:tailEnd/>
          </a:ln>
          <a:effectLst/>
        </p:spPr>
        <p:txBody>
          <a:bodyPr wrap="none">
            <a:prstTxWarp prst="textNoShape">
              <a:avLst/>
            </a:prstTxWarp>
            <a:spAutoFit/>
          </a:bodyPr>
          <a:lstStyle/>
          <a:p>
            <a:pPr algn="l" eaLnBrk="0" hangingPunct="0"/>
            <a:r>
              <a:rPr lang="en-US" sz="2000">
                <a:latin typeface="Arial" charset="0"/>
              </a:rPr>
              <a:t>Selection</a:t>
            </a:r>
          </a:p>
        </p:txBody>
      </p:sp>
      <p:sp>
        <p:nvSpPr>
          <p:cNvPr id="617498" name="Text Box 26"/>
          <p:cNvSpPr txBox="1">
            <a:spLocks noChangeArrowheads="1"/>
          </p:cNvSpPr>
          <p:nvPr/>
        </p:nvSpPr>
        <p:spPr bwMode="auto">
          <a:xfrm>
            <a:off x="2743200" y="3016250"/>
            <a:ext cx="1257300" cy="336550"/>
          </a:xfrm>
          <a:prstGeom prst="rect">
            <a:avLst/>
          </a:prstGeom>
          <a:noFill/>
          <a:ln w="9525">
            <a:noFill/>
            <a:miter lim="800000"/>
            <a:headEnd/>
            <a:tailEnd/>
          </a:ln>
          <a:effectLst/>
        </p:spPr>
        <p:txBody>
          <a:bodyPr wrap="none">
            <a:prstTxWarp prst="textNoShape">
              <a:avLst/>
            </a:prstTxWarp>
            <a:spAutoFit/>
          </a:bodyPr>
          <a:lstStyle/>
          <a:p>
            <a:pPr algn="l" eaLnBrk="0" hangingPunct="0"/>
            <a:r>
              <a:rPr lang="en-US">
                <a:latin typeface="Arial" charset="0"/>
              </a:rPr>
              <a:t>Scalograms</a:t>
            </a:r>
          </a:p>
        </p:txBody>
      </p:sp>
      <p:pic>
        <p:nvPicPr>
          <p:cNvPr id="617499" name="Picture 27" descr="scan_detail"/>
          <p:cNvPicPr>
            <a:picLocks noChangeAspect="1" noChangeArrowheads="1"/>
          </p:cNvPicPr>
          <p:nvPr/>
        </p:nvPicPr>
        <p:blipFill>
          <a:blip r:embed="rId11"/>
          <a:srcRect/>
          <a:stretch>
            <a:fillRect/>
          </a:stretch>
        </p:blipFill>
        <p:spPr bwMode="auto">
          <a:xfrm>
            <a:off x="5334000" y="4648200"/>
            <a:ext cx="2038350" cy="1830388"/>
          </a:xfrm>
          <a:prstGeom prst="rect">
            <a:avLst/>
          </a:prstGeom>
          <a:noFill/>
        </p:spPr>
      </p:pic>
      <p:sp>
        <p:nvSpPr>
          <p:cNvPr id="617502" name="AutoShape 30"/>
          <p:cNvSpPr>
            <a:spLocks noChangeArrowheads="1"/>
          </p:cNvSpPr>
          <p:nvPr/>
        </p:nvSpPr>
        <p:spPr bwMode="auto">
          <a:xfrm>
            <a:off x="2133600" y="5668963"/>
            <a:ext cx="533400" cy="381000"/>
          </a:xfrm>
          <a:prstGeom prst="rightArrow">
            <a:avLst>
              <a:gd name="adj1" fmla="val 50000"/>
              <a:gd name="adj2" fmla="val 35000"/>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617503" name="AutoShape 31"/>
          <p:cNvSpPr>
            <a:spLocks noChangeArrowheads="1"/>
          </p:cNvSpPr>
          <p:nvPr/>
        </p:nvSpPr>
        <p:spPr bwMode="auto">
          <a:xfrm>
            <a:off x="4497388" y="5668963"/>
            <a:ext cx="533400" cy="381000"/>
          </a:xfrm>
          <a:prstGeom prst="rightArrow">
            <a:avLst>
              <a:gd name="adj1" fmla="val 50000"/>
              <a:gd name="adj2" fmla="val 35000"/>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617504" name="AutoShape 32"/>
          <p:cNvSpPr>
            <a:spLocks noChangeArrowheads="1"/>
          </p:cNvSpPr>
          <p:nvPr/>
        </p:nvSpPr>
        <p:spPr bwMode="auto">
          <a:xfrm rot="14306336">
            <a:off x="4445794" y="3479006"/>
            <a:ext cx="1622425" cy="1217613"/>
          </a:xfrm>
          <a:custGeom>
            <a:avLst/>
            <a:gdLst>
              <a:gd name="G0" fmla="+- -50753 0 0"/>
              <a:gd name="G1" fmla="+- -9369842 0 0"/>
              <a:gd name="G2" fmla="+- -50753 0 -9369842"/>
              <a:gd name="G3" fmla="+- 10800 0 0"/>
              <a:gd name="G4" fmla="+- 0 0 -50753"/>
              <a:gd name="T0" fmla="*/ 360 256 1"/>
              <a:gd name="T1" fmla="*/ 0 256 1"/>
              <a:gd name="G5" fmla="+- G2 T0 T1"/>
              <a:gd name="G6" fmla="?: G2 G2 G5"/>
              <a:gd name="G7" fmla="+- 0 0 G6"/>
              <a:gd name="G8" fmla="+- 7546 0 0"/>
              <a:gd name="G9" fmla="+- 0 0 -9369842"/>
              <a:gd name="G10" fmla="+- 7546 0 2700"/>
              <a:gd name="G11" fmla="cos G10 -50753"/>
              <a:gd name="G12" fmla="sin G10 -50753"/>
              <a:gd name="G13" fmla="cos 13500 -50753"/>
              <a:gd name="G14" fmla="sin 13500 -50753"/>
              <a:gd name="G15" fmla="+- G11 10800 0"/>
              <a:gd name="G16" fmla="+- G12 10800 0"/>
              <a:gd name="G17" fmla="+- G13 10800 0"/>
              <a:gd name="G18" fmla="+- G14 10800 0"/>
              <a:gd name="G19" fmla="*/ 7546 1 2"/>
              <a:gd name="G20" fmla="+- G19 5400 0"/>
              <a:gd name="G21" fmla="cos G20 -50753"/>
              <a:gd name="G22" fmla="sin G20 -50753"/>
              <a:gd name="G23" fmla="+- G21 10800 0"/>
              <a:gd name="G24" fmla="+- G12 G23 G22"/>
              <a:gd name="G25" fmla="+- G22 G23 G11"/>
              <a:gd name="G26" fmla="cos 10800 -50753"/>
              <a:gd name="G27" fmla="sin 10800 -50753"/>
              <a:gd name="G28" fmla="cos 7546 -50753"/>
              <a:gd name="G29" fmla="sin 7546 -50753"/>
              <a:gd name="G30" fmla="+- G26 10800 0"/>
              <a:gd name="G31" fmla="+- G27 10800 0"/>
              <a:gd name="G32" fmla="+- G28 10800 0"/>
              <a:gd name="G33" fmla="+- G29 10800 0"/>
              <a:gd name="G34" fmla="+- G19 5400 0"/>
              <a:gd name="G35" fmla="cos G34 -9369842"/>
              <a:gd name="G36" fmla="sin G34 -9369842"/>
              <a:gd name="G37" fmla="+/ -9369842 -50753 2"/>
              <a:gd name="T2" fmla="*/ 180 256 1"/>
              <a:gd name="T3" fmla="*/ 0 256 1"/>
              <a:gd name="G38" fmla="+- G37 T2 T3"/>
              <a:gd name="G39" fmla="?: G2 G37 G38"/>
              <a:gd name="G40" fmla="cos 10800 G39"/>
              <a:gd name="G41" fmla="sin 10800 G39"/>
              <a:gd name="G42" fmla="cos 7546 G39"/>
              <a:gd name="G43" fmla="sin 7546 G39"/>
              <a:gd name="G44" fmla="+- G40 10800 0"/>
              <a:gd name="G45" fmla="+- G41 10800 0"/>
              <a:gd name="G46" fmla="+- G42 10800 0"/>
              <a:gd name="G47" fmla="+- G43 10800 0"/>
              <a:gd name="G48" fmla="+- G35 10800 0"/>
              <a:gd name="G49" fmla="+- G36 10800 0"/>
              <a:gd name="T4" fmla="*/ 14160 w 21600"/>
              <a:gd name="T5" fmla="*/ 535 h 21600"/>
              <a:gd name="T6" fmla="*/ 3476 w 21600"/>
              <a:gd name="T7" fmla="*/ 5276 h 21600"/>
              <a:gd name="T8" fmla="*/ 13147 w 21600"/>
              <a:gd name="T9" fmla="*/ 3628 h 21600"/>
              <a:gd name="T10" fmla="*/ 24298 w 21600"/>
              <a:gd name="T11" fmla="*/ 10617 h 21600"/>
              <a:gd name="T12" fmla="*/ 20030 w 21600"/>
              <a:gd name="T13" fmla="*/ 15003 h 21600"/>
              <a:gd name="T14" fmla="*/ 15645 w 21600"/>
              <a:gd name="T15" fmla="*/ 1073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345" y="10698"/>
                </a:moveTo>
                <a:cubicBezTo>
                  <a:pt x="18289" y="6570"/>
                  <a:pt x="14927" y="3253"/>
                  <a:pt x="10800" y="3253"/>
                </a:cubicBezTo>
                <a:cubicBezTo>
                  <a:pt x="8432" y="3253"/>
                  <a:pt x="6201" y="4365"/>
                  <a:pt x="4775" y="6255"/>
                </a:cubicBezTo>
                <a:lnTo>
                  <a:pt x="2177" y="4296"/>
                </a:lnTo>
                <a:cubicBezTo>
                  <a:pt x="4218" y="1590"/>
                  <a:pt x="7411" y="-1"/>
                  <a:pt x="10800" y="-1"/>
                </a:cubicBezTo>
                <a:cubicBezTo>
                  <a:pt x="16707" y="-1"/>
                  <a:pt x="21519" y="4746"/>
                  <a:pt x="21599" y="10654"/>
                </a:cubicBezTo>
                <a:lnTo>
                  <a:pt x="24298" y="10617"/>
                </a:lnTo>
                <a:lnTo>
                  <a:pt x="20030" y="15003"/>
                </a:lnTo>
                <a:lnTo>
                  <a:pt x="15645" y="10734"/>
                </a:lnTo>
                <a:lnTo>
                  <a:pt x="18345" y="10698"/>
                </a:lnTo>
                <a:close/>
              </a:path>
            </a:pathLst>
          </a:cu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617505" name="Rectangle 33"/>
          <p:cNvSpPr>
            <a:spLocks noChangeArrowheads="1"/>
          </p:cNvSpPr>
          <p:nvPr/>
        </p:nvSpPr>
        <p:spPr bwMode="auto">
          <a:xfrm>
            <a:off x="4800600" y="3962400"/>
            <a:ext cx="677863" cy="396875"/>
          </a:xfrm>
          <a:prstGeom prst="rect">
            <a:avLst/>
          </a:prstGeom>
          <a:noFill/>
          <a:ln w="9525">
            <a:noFill/>
            <a:miter lim="800000"/>
            <a:headEnd/>
            <a:tailEnd/>
          </a:ln>
          <a:effectLst/>
        </p:spPr>
        <p:txBody>
          <a:bodyPr wrap="none">
            <a:prstTxWarp prst="textNoShape">
              <a:avLst/>
            </a:prstTxWarp>
            <a:spAutoFit/>
          </a:bodyPr>
          <a:lstStyle/>
          <a:p>
            <a:pPr algn="l" eaLnBrk="0" hangingPunct="0"/>
            <a:r>
              <a:rPr lang="en-US" sz="2000">
                <a:latin typeface="Arial" charset="0"/>
              </a:rPr>
              <a:t>Bias</a:t>
            </a:r>
          </a:p>
        </p:txBody>
      </p:sp>
      <p:sp>
        <p:nvSpPr>
          <p:cNvPr id="617506" name="Rectangle 34"/>
          <p:cNvSpPr>
            <a:spLocks noChangeArrowheads="1"/>
          </p:cNvSpPr>
          <p:nvPr/>
        </p:nvSpPr>
        <p:spPr bwMode="auto">
          <a:xfrm>
            <a:off x="2746375" y="6172200"/>
            <a:ext cx="1257300" cy="336550"/>
          </a:xfrm>
          <a:prstGeom prst="rect">
            <a:avLst/>
          </a:prstGeom>
          <a:noFill/>
          <a:ln w="9525">
            <a:noFill/>
            <a:miter lim="800000"/>
            <a:headEnd/>
            <a:tailEnd/>
          </a:ln>
          <a:effectLst/>
        </p:spPr>
        <p:txBody>
          <a:bodyPr wrap="none">
            <a:prstTxWarp prst="textNoShape">
              <a:avLst/>
            </a:prstTxWarp>
            <a:spAutoFit/>
          </a:bodyPr>
          <a:lstStyle/>
          <a:p>
            <a:r>
              <a:rPr lang="en-US">
                <a:latin typeface="Arial" charset="0"/>
              </a:rPr>
              <a:t>Fingerprints</a:t>
            </a:r>
          </a:p>
        </p:txBody>
      </p:sp>
      <p:sp>
        <p:nvSpPr>
          <p:cNvPr id="31" name="TextBox 30"/>
          <p:cNvSpPr txBox="1"/>
          <p:nvPr/>
        </p:nvSpPr>
        <p:spPr>
          <a:xfrm>
            <a:off x="3935413" y="1558707"/>
            <a:ext cx="1368922" cy="646331"/>
          </a:xfrm>
          <a:prstGeom prst="rect">
            <a:avLst/>
          </a:prstGeom>
          <a:noFill/>
        </p:spPr>
        <p:txBody>
          <a:bodyPr wrap="none" rtlCol="0">
            <a:spAutoFit/>
          </a:bodyPr>
          <a:lstStyle/>
          <a:p>
            <a:r>
              <a:rPr lang="en-US" dirty="0" smtClean="0"/>
              <a:t>Compared &amp;</a:t>
            </a:r>
          </a:p>
          <a:p>
            <a:r>
              <a:rPr lang="en-US" dirty="0" smtClean="0"/>
              <a:t>classified</a:t>
            </a:r>
            <a:endParaRPr lang="en-US" dirty="0"/>
          </a:p>
        </p:txBody>
      </p:sp>
      <p:sp>
        <p:nvSpPr>
          <p:cNvPr id="32" name="TextBox 31"/>
          <p:cNvSpPr txBox="1"/>
          <p:nvPr/>
        </p:nvSpPr>
        <p:spPr>
          <a:xfrm flipH="1">
            <a:off x="2133600" y="3962400"/>
            <a:ext cx="1366893" cy="369332"/>
          </a:xfrm>
          <a:prstGeom prst="rect">
            <a:avLst/>
          </a:prstGeom>
          <a:noFill/>
        </p:spPr>
        <p:txBody>
          <a:bodyPr wrap="none" rtlCol="0">
            <a:spAutoFit/>
          </a:bodyPr>
          <a:lstStyle/>
          <a:p>
            <a:r>
              <a:rPr lang="en-US" dirty="0" smtClean="0"/>
              <a:t>Transformed</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76092"/>
                </a:solidFill>
              </a:rPr>
              <a:t>Social Network Analysis</a:t>
            </a:r>
            <a:endParaRPr lang="en-US" dirty="0">
              <a:solidFill>
                <a:srgbClr val="376092"/>
              </a:solidFill>
            </a:endParaRPr>
          </a:p>
        </p:txBody>
      </p:sp>
      <p:sp>
        <p:nvSpPr>
          <p:cNvPr id="3" name="Content Placeholder 2"/>
          <p:cNvSpPr>
            <a:spLocks noGrp="1"/>
          </p:cNvSpPr>
          <p:nvPr>
            <p:ph idx="1"/>
          </p:nvPr>
        </p:nvSpPr>
        <p:spPr>
          <a:xfrm>
            <a:off x="457200" y="1524000"/>
            <a:ext cx="8229600" cy="4525963"/>
          </a:xfrm>
        </p:spPr>
        <p:txBody>
          <a:bodyPr>
            <a:normAutofit/>
          </a:bodyPr>
          <a:lstStyle/>
          <a:p>
            <a:pPr>
              <a:buNone/>
            </a:pPr>
            <a:r>
              <a:rPr lang="en-US" sz="2800" dirty="0" smtClean="0"/>
              <a:t>Centrality analysis of the VAST Challenge dataset </a:t>
            </a:r>
            <a:endParaRPr lang="en-US" sz="2800" dirty="0"/>
          </a:p>
        </p:txBody>
      </p:sp>
      <p:pic>
        <p:nvPicPr>
          <p:cNvPr id="4" name="Picture 3"/>
          <p:cNvPicPr>
            <a:picLocks noChangeAspect="1"/>
          </p:cNvPicPr>
          <p:nvPr/>
        </p:nvPicPr>
        <p:blipFill>
          <a:blip r:embed="rId3"/>
          <a:stretch>
            <a:fillRect/>
          </a:stretch>
        </p:blipFill>
        <p:spPr>
          <a:xfrm>
            <a:off x="457200" y="2514600"/>
            <a:ext cx="3827101" cy="3597541"/>
          </a:xfrm>
          <a:prstGeom prst="rect">
            <a:avLst/>
          </a:prstGeom>
        </p:spPr>
      </p:pic>
      <p:pic>
        <p:nvPicPr>
          <p:cNvPr id="5" name="Picture 4"/>
          <p:cNvPicPr>
            <a:picLocks noChangeAspect="1"/>
          </p:cNvPicPr>
          <p:nvPr/>
        </p:nvPicPr>
        <p:blipFill>
          <a:blip r:embed="rId4"/>
          <a:stretch>
            <a:fillRect/>
          </a:stretch>
        </p:blipFill>
        <p:spPr>
          <a:xfrm>
            <a:off x="4648200" y="2209800"/>
            <a:ext cx="4114800" cy="4287094"/>
          </a:xfrm>
          <a:prstGeom prst="rect">
            <a:avLst/>
          </a:prstGeom>
        </p:spPr>
      </p:pic>
      <p:sp>
        <p:nvSpPr>
          <p:cNvPr id="6" name="TextBox 5"/>
          <p:cNvSpPr txBox="1"/>
          <p:nvPr/>
        </p:nvSpPr>
        <p:spPr>
          <a:xfrm>
            <a:off x="4068685" y="6368534"/>
            <a:ext cx="5075315" cy="369332"/>
          </a:xfrm>
          <a:prstGeom prst="rect">
            <a:avLst/>
          </a:prstGeom>
          <a:noFill/>
        </p:spPr>
        <p:txBody>
          <a:bodyPr wrap="none" rtlCol="0">
            <a:spAutoFit/>
          </a:bodyPr>
          <a:lstStyle/>
          <a:p>
            <a:r>
              <a:rPr lang="en-US" dirty="0" smtClean="0"/>
              <a:t>Revealing hidden relations between 4 pairs of nodes</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Movement/Trajectory Visualization</a:t>
            </a:r>
            <a:endParaRPr lang="en-US" dirty="0"/>
          </a:p>
        </p:txBody>
      </p:sp>
      <p:pic>
        <p:nvPicPr>
          <p:cNvPr id="5" name="Content Placeholder 4" descr="Proxivis-ToBomb.png"/>
          <p:cNvPicPr>
            <a:picLocks noChangeAspect="1"/>
          </p:cNvPicPr>
          <p:nvPr/>
        </p:nvPicPr>
        <p:blipFill>
          <a:blip r:embed="rId3"/>
          <a:srcRect l="-7255" r="-7255"/>
          <a:stretch>
            <a:fillRect/>
          </a:stretch>
        </p:blipFill>
        <p:spPr bwMode="auto">
          <a:xfrm>
            <a:off x="2667000" y="2667000"/>
            <a:ext cx="6388291" cy="4076338"/>
          </a:xfrm>
          <a:prstGeom prst="rect">
            <a:avLst/>
          </a:prstGeom>
          <a:noFill/>
          <a:ln w="9525">
            <a:noFill/>
            <a:miter lim="800000"/>
            <a:headEnd/>
            <a:tailEnd/>
          </a:ln>
          <a:effectLst/>
        </p:spPr>
      </p:pic>
      <p:pic>
        <p:nvPicPr>
          <p:cNvPr id="4" name="Content Placeholder 4" descr="Proxivis-Absolute.png"/>
          <p:cNvPicPr>
            <a:picLocks noGrp="1" noChangeAspect="1"/>
          </p:cNvPicPr>
          <p:nvPr>
            <p:ph idx="1"/>
          </p:nvPr>
        </p:nvPicPr>
        <p:blipFill>
          <a:blip r:embed="rId4"/>
          <a:srcRect l="-10211" r="-10211"/>
          <a:stretch>
            <a:fillRect/>
          </a:stretch>
        </p:blipFill>
        <p:spPr>
          <a:xfrm>
            <a:off x="533400" y="1600200"/>
            <a:ext cx="3276600" cy="2090783"/>
          </a:xfrm>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Mathematical Foundations</a:t>
            </a:r>
            <a:endParaRPr lang="en-US" dirty="0"/>
          </a:p>
        </p:txBody>
      </p:sp>
      <p:sp>
        <p:nvSpPr>
          <p:cNvPr id="3" name="Content Placeholder 2"/>
          <p:cNvSpPr>
            <a:spLocks noGrp="1"/>
          </p:cNvSpPr>
          <p:nvPr>
            <p:ph idx="1"/>
          </p:nvPr>
        </p:nvSpPr>
        <p:spPr>
          <a:xfrm>
            <a:off x="457200" y="1600200"/>
            <a:ext cx="8458200" cy="4525963"/>
          </a:xfrm>
        </p:spPr>
        <p:txBody>
          <a:bodyPr>
            <a:normAutofit fontScale="92500" lnSpcReduction="10000"/>
          </a:bodyPr>
          <a:lstStyle/>
          <a:p>
            <a:r>
              <a:rPr lang="en-US" dirty="0" smtClean="0"/>
              <a:t>Our CS undergrads are required to take:</a:t>
            </a:r>
          </a:p>
          <a:p>
            <a:pPr lvl="1"/>
            <a:r>
              <a:rPr lang="en-US" dirty="0" smtClean="0"/>
              <a:t>Calculus and linear algebra</a:t>
            </a:r>
          </a:p>
          <a:p>
            <a:pPr lvl="1"/>
            <a:r>
              <a:rPr lang="en-US" dirty="0" smtClean="0"/>
              <a:t>Statistics and probabilities</a:t>
            </a:r>
          </a:p>
          <a:p>
            <a:pPr lvl="1"/>
            <a:r>
              <a:rPr lang="en-US" dirty="0" smtClean="0"/>
              <a:t>Discrete math </a:t>
            </a:r>
          </a:p>
          <a:p>
            <a:r>
              <a:rPr lang="en-US" dirty="0" smtClean="0">
                <a:solidFill>
                  <a:schemeClr val="tx2">
                    <a:lumMod val="75000"/>
                  </a:schemeClr>
                </a:solidFill>
              </a:rPr>
              <a:t>What else are needed to do VA research</a:t>
            </a:r>
          </a:p>
          <a:p>
            <a:pPr lvl="1"/>
            <a:r>
              <a:rPr lang="en-US" dirty="0" smtClean="0">
                <a:solidFill>
                  <a:schemeClr val="tx2">
                    <a:lumMod val="75000"/>
                  </a:schemeClr>
                </a:solidFill>
              </a:rPr>
              <a:t>Advanced statistics (including dimension reduction)</a:t>
            </a:r>
          </a:p>
          <a:p>
            <a:pPr lvl="1"/>
            <a:r>
              <a:rPr lang="en-US" dirty="0" smtClean="0">
                <a:solidFill>
                  <a:schemeClr val="tx2">
                    <a:lumMod val="75000"/>
                  </a:schemeClr>
                </a:solidFill>
              </a:rPr>
              <a:t>Functional analysis (including transformation of functions)</a:t>
            </a:r>
          </a:p>
          <a:p>
            <a:pPr lvl="1"/>
            <a:r>
              <a:rPr lang="en-US" dirty="0" smtClean="0">
                <a:solidFill>
                  <a:schemeClr val="tx2">
                    <a:lumMod val="75000"/>
                  </a:schemeClr>
                </a:solidFill>
              </a:rPr>
              <a:t>Numerical analysis (understanding of numerical precision and stability)</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Participating in VAST Contests</a:t>
            </a:r>
            <a:endParaRPr lang="en-US" dirty="0"/>
          </a:p>
        </p:txBody>
      </p:sp>
      <p:sp>
        <p:nvSpPr>
          <p:cNvPr id="3" name="Content Placeholder 2"/>
          <p:cNvSpPr>
            <a:spLocks noGrp="1"/>
          </p:cNvSpPr>
          <p:nvPr>
            <p:ph idx="1"/>
          </p:nvPr>
        </p:nvSpPr>
        <p:spPr>
          <a:xfrm>
            <a:off x="457200" y="1600200"/>
            <a:ext cx="8229600" cy="4525963"/>
          </a:xfrm>
        </p:spPr>
        <p:txBody>
          <a:bodyPr>
            <a:normAutofit fontScale="77500" lnSpcReduction="20000"/>
          </a:bodyPr>
          <a:lstStyle/>
          <a:p>
            <a:r>
              <a:rPr lang="en-US" dirty="0" smtClean="0"/>
              <a:t>Very time consuming tasks</a:t>
            </a:r>
          </a:p>
          <a:p>
            <a:r>
              <a:rPr lang="en-US" dirty="0" smtClean="0"/>
              <a:t>Two entries from my group in each of 2008 and 2009 contest</a:t>
            </a:r>
          </a:p>
          <a:p>
            <a:r>
              <a:rPr lang="en-US" dirty="0" smtClean="0"/>
              <a:t>Data sets are high-quality, realistic, and enjoyable to work on</a:t>
            </a:r>
          </a:p>
          <a:p>
            <a:r>
              <a:rPr lang="en-US" dirty="0" smtClean="0"/>
              <a:t>Workshops were well organized, and at the workshop plenty of opportunities for the Contests participants to exchange</a:t>
            </a:r>
          </a:p>
          <a:p>
            <a:r>
              <a:rPr lang="en-US" dirty="0" smtClean="0"/>
              <a:t>Talks given by the professional analysts were very very useful</a:t>
            </a:r>
          </a:p>
          <a:p>
            <a:r>
              <a:rPr lang="en-US" dirty="0" smtClean="0"/>
              <a:t>Our entries are later developed into research projects</a:t>
            </a:r>
          </a:p>
          <a:p>
            <a:r>
              <a:rPr lang="en-US" dirty="0" smtClean="0"/>
              <a:t>We learn different tasks involved in the VA process</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17375E"/>
                </a:solidFill>
              </a:rPr>
              <a:t>Recommendations</a:t>
            </a:r>
            <a:endParaRPr lang="en-US" dirty="0">
              <a:solidFill>
                <a:srgbClr val="17375E"/>
              </a:solidFill>
            </a:endParaRPr>
          </a:p>
        </p:txBody>
      </p:sp>
      <p:sp>
        <p:nvSpPr>
          <p:cNvPr id="5" name="Content Placeholder 4"/>
          <p:cNvSpPr>
            <a:spLocks noGrp="1"/>
          </p:cNvSpPr>
          <p:nvPr>
            <p:ph idx="1"/>
          </p:nvPr>
        </p:nvSpPr>
        <p:spPr>
          <a:xfrm>
            <a:off x="457200" y="1524000"/>
            <a:ext cx="8229600" cy="4525963"/>
          </a:xfrm>
        </p:spPr>
        <p:txBody>
          <a:bodyPr/>
          <a:lstStyle/>
          <a:p>
            <a:r>
              <a:rPr lang="en-US" dirty="0" smtClean="0"/>
              <a:t>Collaborating with statisticians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1397</TotalTime>
  <Words>1674</Words>
  <Application>Microsoft Macintosh PowerPoint</Application>
  <PresentationFormat>On-screen Show (4:3)</PresentationFormat>
  <Paragraphs>132</Paragraphs>
  <Slides>23</Slides>
  <Notes>10</Notes>
  <HiddenSlides>0</HiddenSlides>
  <MMClips>0</MMClips>
  <ScaleCrop>false</ScaleCrop>
  <HeadingPairs>
    <vt:vector size="4" baseType="variant">
      <vt:variant>
        <vt:lpstr>Design Template</vt:lpstr>
      </vt:variant>
      <vt:variant>
        <vt:i4>1</vt:i4>
      </vt:variant>
      <vt:variant>
        <vt:lpstr>Slide Titles</vt:lpstr>
      </vt:variant>
      <vt:variant>
        <vt:i4>23</vt:i4>
      </vt:variant>
    </vt:vector>
  </HeadingPairs>
  <TitlesOfParts>
    <vt:vector size="24" baseType="lpstr">
      <vt:lpstr>Office Theme</vt:lpstr>
      <vt:lpstr>Visual Analytics  Research and Education</vt:lpstr>
      <vt:lpstr>Outline</vt:lpstr>
      <vt:lpstr>My Vis Research</vt:lpstr>
      <vt:lpstr>Network Security Data Analysis</vt:lpstr>
      <vt:lpstr>Social Network Analysis</vt:lpstr>
      <vt:lpstr>Movement/Trajectory Visualization</vt:lpstr>
      <vt:lpstr>Mathematical Foundations</vt:lpstr>
      <vt:lpstr>Participating in VAST Contests</vt:lpstr>
      <vt:lpstr>Recommendations</vt:lpstr>
      <vt:lpstr>Recommendations</vt:lpstr>
      <vt:lpstr>Recommendations</vt:lpstr>
      <vt:lpstr>Recommendations</vt:lpstr>
      <vt:lpstr>Recommendations</vt:lpstr>
      <vt:lpstr>Recommendations</vt:lpstr>
      <vt:lpstr>ma@cs.ucdavis.edu  http://www.cs.ucdavis.edu/~ma</vt:lpstr>
      <vt:lpstr>Slide 16</vt:lpstr>
      <vt:lpstr>Social Network Analysis</vt:lpstr>
      <vt:lpstr>PortVis</vt:lpstr>
      <vt:lpstr>Interplay between mathematics and Visual Analytics</vt:lpstr>
      <vt:lpstr>Slide 20</vt:lpstr>
      <vt:lpstr>Slide 21</vt:lpstr>
      <vt:lpstr>Slide 22</vt:lpstr>
      <vt:lpstr>Lessons Learned</vt:lpstr>
    </vt:vector>
  </TitlesOfParts>
  <Company>UC Davis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Interplay between mathematics and Visual Analytics</dc:title>
  <dc:creator>Carlos Correa</dc:creator>
  <cp:lastModifiedBy>Kwan-Liu Ma</cp:lastModifiedBy>
  <cp:revision>38</cp:revision>
  <dcterms:created xsi:type="dcterms:W3CDTF">2009-12-02T16:56:33Z</dcterms:created>
  <dcterms:modified xsi:type="dcterms:W3CDTF">2009-12-03T16:00:40Z</dcterms:modified>
</cp:coreProperties>
</file>